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61" r:id="rId2"/>
    <p:sldId id="348" r:id="rId3"/>
    <p:sldId id="307" r:id="rId4"/>
    <p:sldId id="300" r:id="rId5"/>
    <p:sldId id="308" r:id="rId6"/>
    <p:sldId id="343" r:id="rId7"/>
    <p:sldId id="362" r:id="rId8"/>
    <p:sldId id="325" r:id="rId9"/>
    <p:sldId id="331" r:id="rId10"/>
    <p:sldId id="326" r:id="rId11"/>
    <p:sldId id="320" r:id="rId12"/>
    <p:sldId id="333" r:id="rId13"/>
    <p:sldId id="332" r:id="rId14"/>
    <p:sldId id="337" r:id="rId15"/>
    <p:sldId id="381" r:id="rId16"/>
    <p:sldId id="329" r:id="rId17"/>
    <p:sldId id="350" r:id="rId18"/>
    <p:sldId id="372" r:id="rId19"/>
    <p:sldId id="379" r:id="rId20"/>
    <p:sldId id="346" r:id="rId21"/>
    <p:sldId id="368" r:id="rId22"/>
    <p:sldId id="369" r:id="rId23"/>
    <p:sldId id="367" r:id="rId24"/>
    <p:sldId id="296" r:id="rId25"/>
    <p:sldId id="355" r:id="rId26"/>
    <p:sldId id="357" r:id="rId27"/>
    <p:sldId id="358" r:id="rId28"/>
    <p:sldId id="265" r:id="rId29"/>
    <p:sldId id="347" r:id="rId30"/>
    <p:sldId id="366" r:id="rId31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F21C8-E848-44E5-9A74-C78C1BB445FE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C48F9-0C58-436C-9E82-AF7E37D377B3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DD61-CB6F-4469-B1D7-36C4514464C1}" type="slidenum">
              <a:rPr lang="sl-SI" smtClean="0"/>
              <a:pPr/>
              <a:t>17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6710D-E66E-4CCA-9BED-E00C83A7E84B}" type="datetimeFigureOut">
              <a:rPr lang="sl-SI" smtClean="0"/>
              <a:pPr/>
              <a:t>17.8.2026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75883-F473-4A6F-8BE5-9EB895A9A139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0.pn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11560" y="2492896"/>
            <a:ext cx="6336704" cy="504056"/>
          </a:xfrm>
        </p:spPr>
        <p:txBody>
          <a:bodyPr>
            <a:normAutofit/>
          </a:bodyPr>
          <a:lstStyle/>
          <a:p>
            <a:r>
              <a:rPr lang="sl-SI" sz="2400" b="1" dirty="0" smtClean="0">
                <a:solidFill>
                  <a:srgbClr val="0070C0"/>
                </a:solidFill>
              </a:rPr>
              <a:t>     </a:t>
            </a:r>
            <a:endParaRPr lang="sl-SI" dirty="0">
              <a:solidFill>
                <a:srgbClr val="0070C0"/>
              </a:solidFill>
            </a:endParaRPr>
          </a:p>
        </p:txBody>
      </p:sp>
      <p:sp>
        <p:nvSpPr>
          <p:cNvPr id="31752" name="AutoShape 8" descr="39,684 Hand &amp; Arm Massage Images, Stock Photos &amp; Vector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1754" name="AutoShape 10" descr="39,684 Hand &amp; Arm Massage Images, Stock Photos &amp; Vector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04" name="AutoShape 8" descr="Srce in krvni obtok - Vedeževalka Rene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06" name="AutoShape 10" descr="Srce in krvni obtok - Vedeževalka Rene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08" name="AutoShape 12" descr="Srce in krvni obtok - Vedeževalka Rene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10" name="AutoShape 14" descr="Prizadeto srce okrni kakovost življenja - Primorske nov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12" name="AutoShape 16" descr="Srce in krvni obtok - igrifikacija | Skupnosti S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16" name="AutoShape 20" descr="Ledvični kamni – Zakisanost tele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20" name="AutoShape 24" descr="Bariemon galerija - Enem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22" name="AutoShape 26" descr="Bariemon galerija - Enem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24" name="AutoShape 28" descr="Želodec - Izrez - Bariem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26" name="AutoShape 30" descr="Želudac - Anatomija najšireg dela organa za varen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28" name="AutoShape 32" descr="Želudac - Anatomija najšireg dela organa za varen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32" name="AutoShape 36" descr="Lakat - Health-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34" name="AutoShape 38" descr="Lakat - Health-poi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36" name="AutoShape 40" descr="Glava – Wikipedi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40" name="AutoShape 44" descr="Anatomija misici glave profil – Posteraj - štampa i uramljivan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50" name="AutoShape 54" descr="Motnje ščitnice - Preberite.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60" name="AutoShape 64" descr="Swollen Knee | Knee | Health | Bauerfei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62" name="AutoShape 66" descr="Swollen Knee Illust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5364" name="AutoShape 68" descr="Knee Effusion Richfield, UT | Water on The Knee | Swollen Knee Ephraim, 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28" name="Pravokotnik 27"/>
          <p:cNvSpPr/>
          <p:nvPr/>
        </p:nvSpPr>
        <p:spPr>
          <a:xfrm>
            <a:off x="633652" y="404664"/>
            <a:ext cx="497796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2400" i="1" dirty="0" smtClean="0"/>
              <a:t>Dobrodošli  </a:t>
            </a:r>
            <a:r>
              <a:rPr lang="sl-SI" sz="2200" i="1" dirty="0" smtClean="0"/>
              <a:t>na  tečaj  refleksne  masaže </a:t>
            </a:r>
            <a:br>
              <a:rPr lang="sl-SI" sz="2200" i="1" dirty="0" smtClean="0"/>
            </a:br>
            <a:r>
              <a:rPr lang="sl-SI" sz="2200" i="1" dirty="0" smtClean="0"/>
              <a:t>in  </a:t>
            </a:r>
            <a:r>
              <a:rPr lang="sl-SI" sz="2200" i="1" dirty="0" err="1" smtClean="0"/>
              <a:t>refleksoterapije</a:t>
            </a:r>
            <a:r>
              <a:rPr lang="sl-SI" sz="2200" i="1" dirty="0" smtClean="0"/>
              <a:t>  dlani  in  stopal  -  D i S</a:t>
            </a:r>
          </a:p>
        </p:txBody>
      </p:sp>
      <p:pic>
        <p:nvPicPr>
          <p:cNvPr id="27" name="Picture 2" descr="VITAL_logo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2811" y="0"/>
            <a:ext cx="2471189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Dobrodošli prvošolci – Osnovna šola 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6" y="1916832"/>
            <a:ext cx="9139734" cy="4941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avokotnik 5"/>
          <p:cNvSpPr/>
          <p:nvPr/>
        </p:nvSpPr>
        <p:spPr>
          <a:xfrm>
            <a:off x="755576" y="4941168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Receptorji</a:t>
            </a:r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sl-SI" dirty="0" smtClean="0"/>
              <a:t>so vsa čutila, ki zaznajo dražljaje.        Potem pa, od čutil, po</a:t>
            </a:r>
            <a:br>
              <a:rPr lang="sl-SI" dirty="0" smtClean="0"/>
            </a:br>
            <a:r>
              <a:rPr lang="sl-SI" b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Senzorični poti </a:t>
            </a:r>
            <a:r>
              <a:rPr lang="sl-SI" dirty="0" smtClean="0"/>
              <a:t>s pomočjo čutilnih nevronov te dražljaje prenašajo do centra.</a:t>
            </a:r>
            <a:br>
              <a:rPr lang="sl-SI" dirty="0" smtClean="0"/>
            </a:br>
            <a:r>
              <a:rPr lang="sl-SI" b="1" dirty="0" smtClean="0">
                <a:solidFill>
                  <a:srgbClr val="FF0000"/>
                </a:solidFill>
              </a:rPr>
              <a:t>Center</a:t>
            </a:r>
            <a:r>
              <a:rPr lang="sl-SI" dirty="0" smtClean="0"/>
              <a:t> so hrbtenjača in možgani, kjer se tvorijo odgovori na sprejeti dražljaj.</a:t>
            </a:r>
            <a:br>
              <a:rPr lang="sl-SI" dirty="0" smtClean="0"/>
            </a:br>
            <a:r>
              <a:rPr lang="sl-SI" dirty="0" smtClean="0"/>
              <a:t>                                                                                     Ti odgovori se potem po</a:t>
            </a:r>
            <a:br>
              <a:rPr lang="sl-SI" dirty="0" smtClean="0"/>
            </a:br>
            <a:r>
              <a:rPr lang="sl-SI" b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Motorični poti </a:t>
            </a:r>
            <a:r>
              <a:rPr lang="sl-SI" dirty="0" smtClean="0"/>
              <a:t>s pomočjo gibalnih nevronov pošiljajo od centra do</a:t>
            </a:r>
            <a:br>
              <a:rPr lang="sl-SI" dirty="0" smtClean="0"/>
            </a:br>
            <a:r>
              <a:rPr lang="sl-SI" b="1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Efektorjev</a:t>
            </a:r>
            <a:r>
              <a:rPr lang="sl-SI" dirty="0" smtClean="0"/>
              <a:t> (organov) ki sprejmejo dražljaj in ustvarijo odgovor.</a:t>
            </a:r>
            <a:endParaRPr lang="sl-SI" dirty="0"/>
          </a:p>
        </p:txBody>
      </p:sp>
      <p:pic>
        <p:nvPicPr>
          <p:cNvPr id="1026" name="Picture 2" descr="C:\Users\Kolarski\Desktop\Osnovna sli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26" y="116632"/>
            <a:ext cx="6986554" cy="4682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699792" y="260648"/>
            <a:ext cx="3168352" cy="648072"/>
          </a:xfrm>
        </p:spPr>
        <p:txBody>
          <a:bodyPr>
            <a:normAutofit/>
          </a:bodyPr>
          <a:lstStyle/>
          <a:p>
            <a:r>
              <a:rPr lang="sl-SI" sz="3200" dirty="0" smtClean="0">
                <a:ea typeface="Times New Roman" pitchFamily="18" charset="0"/>
                <a:cs typeface="Arial" pitchFamily="34" charset="0"/>
              </a:rPr>
              <a:t>O naših reakcijah</a:t>
            </a:r>
            <a:endParaRPr lang="sl-SI" sz="3200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51520" y="1124744"/>
            <a:ext cx="8496944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l-SI" sz="16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       Zavedne odločitve - ko se za nekaj odločimo, da bomo točno to naredili ali sporočili, npr:  </a:t>
            </a:r>
            <a:br>
              <a:rPr lang="sl-SI" sz="16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igramo na glasbilo, rišemo, rešujemo križanke, režemo kruh, igramo šah, nekaj pojasnjujemo, … </a:t>
            </a:r>
            <a:r>
              <a:rPr lang="sl-SI" sz="1600" dirty="0" smtClean="0"/>
              <a:t/>
            </a:r>
            <a:br>
              <a:rPr lang="sl-SI" sz="1600" dirty="0" smtClean="0"/>
            </a:br>
            <a:r>
              <a:rPr lang="sl-SI" sz="1000" dirty="0" smtClean="0"/>
              <a:t> </a:t>
            </a:r>
            <a:br>
              <a:rPr lang="sl-SI" sz="1000" dirty="0" smtClean="0"/>
            </a:br>
            <a:r>
              <a:rPr lang="sl-SI" sz="1000" dirty="0" smtClean="0"/>
              <a:t/>
            </a:r>
            <a:br>
              <a:rPr lang="sl-SI" sz="1000" dirty="0" smtClean="0"/>
            </a:br>
            <a:r>
              <a:rPr lang="sl-SI" sz="1000" dirty="0" smtClean="0"/>
              <a:t>                                                         </a:t>
            </a:r>
            <a:r>
              <a:rPr lang="sl-SI" sz="2000" i="1" dirty="0" smtClean="0"/>
              <a:t>toda</a:t>
            </a:r>
            <a:br>
              <a:rPr lang="sl-SI" sz="2000" i="1" dirty="0" smtClean="0"/>
            </a:br>
            <a:endParaRPr lang="sl-SI" sz="1000" i="1" dirty="0" smtClean="0"/>
          </a:p>
          <a:p>
            <a:pPr>
              <a:buNone/>
            </a:pPr>
            <a:r>
              <a:rPr lang="sl-SI" sz="1000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sl-SI" sz="1000" dirty="0" smtClean="0"/>
              <a:t>            </a:t>
            </a: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ko nam pri plavanju pride nekaj vode v dihalno pot ali ko nam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pri obroku nekaj hrane zapre sapnik, kaj takrat počnemo?     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Kako se temu reče?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 = Refleks kašlja =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Čemu pa je ta refleks? 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                … ali je to zavedno ali nezavedno dejanje?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Tako kot naše zavedne odločitve, imajo tudi nezavedni postopki namen, da nam izboljšajo 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življenjske funkcije, včasih pa nam celo rešujejo življenje.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5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        Torej naše nezavedne reakcije so mnogoštevilne:     usklajevanje encimov za prebavo hrane;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solzenje oči pri hlapih ali tujkih, ki bi lahko poškodovali naše oči;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kihanje, ko je veliko prahu v zraku;                     pospešitev cirkulacije pri obremenitvah;</a:t>
            </a:r>
            <a:b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dirty="0" smtClean="0">
                <a:solidFill>
                  <a:schemeClr val="accent6">
                    <a:lumMod val="75000"/>
                  </a:schemeClr>
                </a:solidFill>
              </a:rPr>
              <a:t>drgetanje mišic, ko nas zebe;       mežik pri blisku;       gibalni refleksi,  sanje, intuicija,  bruhanje, …</a:t>
            </a:r>
          </a:p>
        </p:txBody>
      </p:sp>
      <p:sp>
        <p:nvSpPr>
          <p:cNvPr id="4" name="Pravokotnik 3"/>
          <p:cNvSpPr/>
          <p:nvPr/>
        </p:nvSpPr>
        <p:spPr>
          <a:xfrm>
            <a:off x="6012160" y="260648"/>
            <a:ext cx="1440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- zavedne</a:t>
            </a:r>
            <a:r>
              <a:rPr lang="sl-SI" sz="1600" dirty="0" smtClean="0"/>
              <a:t/>
            </a:r>
            <a:br>
              <a:rPr lang="sl-SI" sz="1600" dirty="0" smtClean="0"/>
            </a:br>
            <a:r>
              <a:rPr lang="sl-SI" sz="400" dirty="0" smtClean="0"/>
              <a:t/>
            </a:r>
            <a:br>
              <a:rPr lang="sl-SI" sz="400" dirty="0" smtClean="0"/>
            </a:br>
            <a:r>
              <a:rPr lang="sl-SI" dirty="0" smtClean="0">
                <a:solidFill>
                  <a:schemeClr val="accent6"/>
                </a:solidFill>
              </a:rPr>
              <a:t>-  </a:t>
            </a:r>
            <a:r>
              <a:rPr lang="sl-SI" dirty="0" smtClean="0">
                <a:solidFill>
                  <a:schemeClr val="accent6">
                    <a:lumMod val="75000"/>
                  </a:schemeClr>
                </a:solidFill>
              </a:rPr>
              <a:t>nezavedne</a:t>
            </a:r>
            <a:endParaRPr lang="sl-SI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5" name="Picture 9" descr="C:\Users\Kolarski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2828138" cy="5101237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0" y="0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dirty="0" smtClean="0"/>
              <a:t>Iz hrbtenice izhajajo hrbtenjačni živci ki nezavedno vplivajo na delovaje organov. </a:t>
            </a:r>
            <a:endParaRPr lang="sl-SI" dirty="0"/>
          </a:p>
        </p:txBody>
      </p:sp>
      <p:pic>
        <p:nvPicPr>
          <p:cNvPr id="50178" name="Picture 2" descr="Slika kaže glavni potek avtonomnega živčevja in organe, ki jih nadzoruje. FOTO: Ilustrirana enciklopedija um, telo, du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2548" y="404664"/>
            <a:ext cx="4433724" cy="5184576"/>
          </a:xfrm>
          <a:prstGeom prst="rect">
            <a:avLst/>
          </a:prstGeom>
          <a:noFill/>
        </p:spPr>
      </p:pic>
      <p:sp>
        <p:nvSpPr>
          <p:cNvPr id="15" name="Pravokotnik 14"/>
          <p:cNvSpPr/>
          <p:nvPr/>
        </p:nvSpPr>
        <p:spPr>
          <a:xfrm>
            <a:off x="395536" y="5657671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Hrbtenjača je: del živčnega sistema, ki leži v hrbteničnem kanalu </a:t>
            </a:r>
            <a:br>
              <a:rPr lang="sl-SI" dirty="0" smtClean="0"/>
            </a:br>
            <a:r>
              <a:rPr lang="sl-SI" dirty="0" smtClean="0"/>
              <a:t>in jo oklepa in varuje hrbtenica. Sestavljajo jo nevroni ali živčne celice. </a:t>
            </a:r>
            <a:br>
              <a:rPr lang="sl-SI" dirty="0" smtClean="0"/>
            </a:br>
            <a:r>
              <a:rPr lang="sl-SI" dirty="0" smtClean="0"/>
              <a:t>Funkcija hrbtenjače: kot refleksni center nam omogoča hitro odzivanje brez </a:t>
            </a:r>
            <a:br>
              <a:rPr lang="sl-SI" dirty="0" smtClean="0"/>
            </a:br>
            <a:r>
              <a:rPr lang="sl-SI" dirty="0" smtClean="0"/>
              <a:t>vpliva naše volje, kar nas pogosto rešuje v različnih kritičnih življenjskih situacijah. 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200800" cy="850106"/>
          </a:xfrm>
        </p:spPr>
        <p:txBody>
          <a:bodyPr>
            <a:normAutofit/>
          </a:bodyPr>
          <a:lstStyle/>
          <a:p>
            <a:r>
              <a:rPr lang="sl-SI" sz="2000" b="1" dirty="0" smtClean="0"/>
              <a:t>  </a:t>
            </a:r>
            <a:r>
              <a:rPr lang="sl-SI" sz="1600" b="1" dirty="0" smtClean="0"/>
              <a:t>Refleks</a:t>
            </a:r>
            <a:r>
              <a:rPr lang="sl-SI" sz="1600" dirty="0" smtClean="0"/>
              <a:t> je najenostavnejša oblika vedenja, pri katerem pride do nehotenega </a:t>
            </a:r>
            <a:br>
              <a:rPr lang="sl-SI" sz="1600" dirty="0" smtClean="0"/>
            </a:br>
            <a:r>
              <a:rPr lang="sl-SI" sz="1600" dirty="0" smtClean="0"/>
              <a:t>odziva na dražljaj. Živčni mreži, ki je za to odgovorna, pravimo refleksni lok.</a:t>
            </a:r>
            <a:endParaRPr lang="sl-SI" sz="1600" dirty="0"/>
          </a:p>
        </p:txBody>
      </p:sp>
      <p:sp>
        <p:nvSpPr>
          <p:cNvPr id="5" name="Pravokotnik 4"/>
          <p:cNvSpPr/>
          <p:nvPr/>
        </p:nvSpPr>
        <p:spPr>
          <a:xfrm>
            <a:off x="611560" y="1916832"/>
            <a:ext cx="48245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000" dirty="0" smtClean="0">
                <a:ea typeface="Times New Roman" pitchFamily="18" charset="0"/>
                <a:cs typeface="Arial" pitchFamily="34" charset="0"/>
              </a:rPr>
              <a:t>Primer kolenskega oz. </a:t>
            </a:r>
            <a:r>
              <a:rPr lang="sl-SI" sz="2000" dirty="0" err="1" smtClean="0">
                <a:ea typeface="Times New Roman" pitchFamily="18" charset="0"/>
                <a:cs typeface="Arial" pitchFamily="34" charset="0"/>
              </a:rPr>
              <a:t>patellarnega</a:t>
            </a:r>
            <a:r>
              <a:rPr lang="sl-SI" sz="2000" dirty="0" smtClean="0">
                <a:ea typeface="Times New Roman" pitchFamily="18" charset="0"/>
                <a:cs typeface="Arial" pitchFamily="34" charset="0"/>
              </a:rPr>
              <a:t> refleksa</a:t>
            </a:r>
            <a:endParaRPr lang="sl-SI" sz="2000" dirty="0"/>
          </a:p>
        </p:txBody>
      </p:sp>
      <p:pic>
        <p:nvPicPr>
          <p:cNvPr id="6" name="Slika 5" descr="C:\Users\Kolarski\Desktop\25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92896"/>
            <a:ext cx="453650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4932040" y="2996952"/>
            <a:ext cx="38164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1. Receptorji zaznajo dražljaj udarca kladiva</a:t>
            </a:r>
          </a:p>
          <a:p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2. Senzorična živčna pot</a:t>
            </a:r>
          </a:p>
          <a:p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3. Integracija v živčni center (hrbtenjača)</a:t>
            </a:r>
          </a:p>
          <a:p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4. Motorična živčna pot</a:t>
            </a:r>
          </a:p>
          <a:p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5. Končni odziv kot </a:t>
            </a:r>
            <a:r>
              <a:rPr lang="sl-SI" sz="1600" dirty="0" err="1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kontrakcija</a:t>
            </a: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 mišice</a:t>
            </a:r>
            <a:b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   in premik noge</a:t>
            </a:r>
            <a:endParaRPr lang="sl-SI" sz="1600" dirty="0"/>
          </a:p>
        </p:txBody>
      </p:sp>
      <p:sp>
        <p:nvSpPr>
          <p:cNvPr id="30722" name="AutoShape 2" descr="Stožnice - uv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24" name="AutoShape 4" descr="Stožnice - uv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27" name="AutoShape 7" descr="☯Jing Jang (Jin Jang) - Starodavni Kitajski filozofski konce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29" name="AutoShape 9" descr="☯Jing Jang (Jin Jang) - Starodavni Kitajski filozofski konce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32" name="AutoShape 12" descr="Circle Empty Icons - Free SVG &amp; PNG Circle Empty Images - Noun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34" name="AutoShape 14" descr="Circle Empty Icons - Free SVG &amp; PNG Circle Empty Images - Noun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37" name="AutoShape 17" descr="Arrow Rainbow Colored Vector &amp; Photo (Free Trial) | Big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0739" name="AutoShape 19" descr="Arrow Rainbow Colored Vector &amp; Photo (Free Trial) | Big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5" name="Pravokotnik 14"/>
          <p:cNvSpPr/>
          <p:nvPr/>
        </p:nvSpPr>
        <p:spPr>
          <a:xfrm>
            <a:off x="1691680" y="260648"/>
            <a:ext cx="460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4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REFLEKS - FIZIOLOGIJA DELOVANJA</a:t>
            </a:r>
            <a:endParaRPr lang="pl-PL" sz="2400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Kolarski\Desktop\23232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04664"/>
            <a:ext cx="4742971" cy="590465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859216" cy="596014"/>
          </a:xfrm>
        </p:spPr>
        <p:txBody>
          <a:bodyPr>
            <a:normAutofit/>
          </a:bodyPr>
          <a:lstStyle/>
          <a:p>
            <a:r>
              <a:rPr lang="sl-SI" sz="28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Osnove zgradbe telesa</a:t>
            </a:r>
            <a:endParaRPr lang="sl-SI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71546"/>
            <a:ext cx="8856984" cy="53097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sl-SI" sz="28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Topografska razdelitev telesa</a:t>
            </a:r>
            <a:endParaRPr lang="sl-SI" sz="2800" i="1" dirty="0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None/>
            </a:pPr>
            <a:endParaRPr lang="sl-SI" sz="2200" dirty="0" smtClean="0">
              <a:cs typeface="Times New Roman" pitchFamily="18" charset="0"/>
            </a:endParaRPr>
          </a:p>
          <a:p>
            <a:pPr>
              <a:buNone/>
              <a:defRPr/>
            </a:pPr>
            <a:r>
              <a:rPr lang="sl-SI" sz="2000" dirty="0" smtClean="0">
                <a:cs typeface="Times New Roman" pitchFamily="18" charset="0"/>
              </a:rPr>
              <a:t>Po tej delitvi ima telo:</a:t>
            </a:r>
          </a:p>
          <a:p>
            <a:pPr>
              <a:buNone/>
              <a:defRPr/>
            </a:pPr>
            <a:r>
              <a:rPr lang="sl-SI" sz="2000" dirty="0" smtClean="0"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sl-SI" sz="2000" dirty="0" smtClean="0">
                <a:cs typeface="Times New Roman" pitchFamily="18" charset="0"/>
              </a:rPr>
              <a:t>glavo 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caput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sl-SI" sz="2000" dirty="0" smtClean="0"/>
              <a:t>vrat 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collum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</a:t>
            </a:r>
          </a:p>
          <a:p>
            <a:pPr>
              <a:defRPr/>
            </a:pPr>
            <a:r>
              <a:rPr lang="sl-SI" sz="2000" dirty="0" smtClean="0"/>
              <a:t>trup 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truncus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 </a:t>
            </a:r>
          </a:p>
          <a:p>
            <a:pPr lvl="1">
              <a:buNone/>
              <a:defRPr/>
            </a:pP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 prsni koš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thorax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trebuh (</a:t>
            </a:r>
            <a:r>
              <a:rPr lang="sl-SI" sz="2000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abdomen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</a:t>
            </a:r>
            <a:b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medenica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pelvis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 in hrbet 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dorsum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</a:t>
            </a:r>
          </a:p>
          <a:p>
            <a:pPr>
              <a:defRPr/>
            </a:pPr>
            <a:r>
              <a:rPr lang="sl-SI" sz="2000" dirty="0" smtClean="0"/>
              <a:t>zgornja uda </a:t>
            </a:r>
          </a:p>
          <a:p>
            <a:pPr lvl="1">
              <a:buNone/>
              <a:defRPr/>
            </a:pP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    nadlaket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brachium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komolec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cubitus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</a:t>
            </a:r>
            <a:b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podlaket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antebrachium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 in roko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manus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</a:t>
            </a:r>
          </a:p>
          <a:p>
            <a:pPr>
              <a:defRPr/>
            </a:pPr>
            <a:r>
              <a:rPr lang="sl-SI" sz="2000" dirty="0" smtClean="0"/>
              <a:t>spodnja uda </a:t>
            </a:r>
          </a:p>
          <a:p>
            <a:pPr lvl="1">
              <a:buNone/>
              <a:defRPr/>
            </a:pP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stegno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femur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koleno (</a:t>
            </a:r>
            <a:r>
              <a:rPr lang="sl-SI" sz="2000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genu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), golen (</a:t>
            </a:r>
            <a:r>
              <a:rPr lang="sl-SI" sz="2000" i="1" dirty="0" err="1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crus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 in stopalo (</a:t>
            </a:r>
            <a:r>
              <a:rPr lang="sl-SI" sz="2000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pes</a:t>
            </a:r>
            <a:r>
              <a:rPr lang="sl-SI" sz="20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).</a:t>
            </a:r>
          </a:p>
        </p:txBody>
      </p:sp>
      <p:sp>
        <p:nvSpPr>
          <p:cNvPr id="89092" name="AutoShape 4" descr="White Paper Texture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9094" name="AutoShape 6" descr="White Paper Texture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9096" name="AutoShape 8" descr="White Paper Texture Images - Free Download on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9100" name="AutoShape 12" descr="Solutions for professional cleaning | TTS Clean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9102" name="AutoShape 14" descr="Solutions for professional cleaning | TTS Clean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6082" name="AutoShape 2" descr="Pure white test scre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6084" name="AutoShape 4" descr="Pure white test scre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C:\Users\Kolarski\Desktop\1 Di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3564397" cy="4752528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827584" y="116632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Za uspešno izvajanje refleksnih metod </a:t>
            </a:r>
          </a:p>
          <a:p>
            <a:pPr algn="ctr"/>
            <a:r>
              <a:rPr lang="sl-SI" sz="2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rešitev je v enostavnosti  </a:t>
            </a:r>
            <a:r>
              <a:rPr lang="sl-SI" sz="2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  <a:sym typeface="Wingdings" pitchFamily="2" charset="2"/>
              </a:rPr>
              <a:t></a:t>
            </a:r>
            <a:endParaRPr lang="sl-SI" sz="2400" dirty="0">
              <a:solidFill>
                <a:srgbClr val="0070C0"/>
              </a:solidFill>
            </a:endParaRPr>
          </a:p>
        </p:txBody>
      </p:sp>
      <p:pic>
        <p:nvPicPr>
          <p:cNvPr id="1035" name="Picture 11" descr="C:\Users\Kolarski\Desktop\gzthuzh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196752"/>
            <a:ext cx="2185049" cy="3673992"/>
          </a:xfrm>
          <a:prstGeom prst="rect">
            <a:avLst/>
          </a:prstGeom>
          <a:noFill/>
        </p:spPr>
      </p:pic>
      <p:sp>
        <p:nvSpPr>
          <p:cNvPr id="7" name="Pravokotnik 6"/>
          <p:cNvSpPr/>
          <p:nvPr/>
        </p:nvSpPr>
        <p:spPr>
          <a:xfrm>
            <a:off x="251520" y="5301208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600" dirty="0" smtClean="0"/>
              <a:t>Kot vidimo v tem Stvarnikovem modelu se večje ponavlja v manjšem. </a:t>
            </a:r>
            <a:br>
              <a:rPr lang="sl-SI" sz="1600" dirty="0" smtClean="0"/>
            </a:br>
            <a:r>
              <a:rPr lang="sl-SI" sz="1600" dirty="0" smtClean="0"/>
              <a:t>Ta model je </a:t>
            </a:r>
            <a:r>
              <a:rPr lang="sl-SI" sz="1600" dirty="0" smtClean="0">
                <a:ea typeface="Times New Roman" pitchFamily="18" charset="0"/>
                <a:cs typeface="Arial" pitchFamily="34" charset="0"/>
              </a:rPr>
              <a:t>topografska anatomija našega telesa</a:t>
            </a:r>
            <a:r>
              <a:rPr lang="sl-SI" sz="1600" dirty="0" smtClean="0"/>
              <a:t>, ki se zrcali na naših dlaneh in stopalih.</a:t>
            </a:r>
            <a:endParaRPr lang="sl-SI" sz="1600" dirty="0"/>
          </a:p>
        </p:txBody>
      </p:sp>
      <p:sp>
        <p:nvSpPr>
          <p:cNvPr id="8" name="Pravokotnik 7"/>
          <p:cNvSpPr/>
          <p:nvPr/>
        </p:nvSpPr>
        <p:spPr>
          <a:xfrm>
            <a:off x="1475656" y="6093296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600" dirty="0" smtClean="0"/>
              <a:t>Pri delu bomo, na različne načine, aktivirali živčne impulze, ki </a:t>
            </a:r>
            <a:br>
              <a:rPr lang="sl-SI" sz="1600" dirty="0" smtClean="0"/>
            </a:br>
            <a:r>
              <a:rPr lang="sl-SI" sz="1600" dirty="0" smtClean="0"/>
              <a:t>povezujejo cone na dlaneh in stopalih z določenimi ciljnimi organi.</a:t>
            </a:r>
            <a:endParaRPr lang="sl-SI" sz="1600" dirty="0"/>
          </a:p>
        </p:txBody>
      </p:sp>
      <p:pic>
        <p:nvPicPr>
          <p:cNvPr id="1026" name="Picture 2" descr="C:\Users\Kolarski\Desktop\stopal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268760"/>
            <a:ext cx="1656184" cy="3442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699792" y="0"/>
            <a:ext cx="4896544" cy="836712"/>
          </a:xfrm>
        </p:spPr>
        <p:txBody>
          <a:bodyPr>
            <a:normAutofit/>
          </a:bodyPr>
          <a:lstStyle/>
          <a:p>
            <a:r>
              <a:rPr lang="sl-SI" dirty="0" smtClean="0"/>
              <a:t>Palec je glava</a:t>
            </a:r>
            <a:endParaRPr lang="sl-SI" dirty="0"/>
          </a:p>
        </p:txBody>
      </p:sp>
      <p:pic>
        <p:nvPicPr>
          <p:cNvPr id="24579" name="Picture 3" descr="C:\Users\Kolarski\Desktop\stopalo pale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49080"/>
            <a:ext cx="1800200" cy="2260667"/>
          </a:xfrm>
          <a:prstGeom prst="rect">
            <a:avLst/>
          </a:prstGeom>
          <a:noFill/>
        </p:spPr>
      </p:pic>
      <p:sp>
        <p:nvSpPr>
          <p:cNvPr id="24581" name="AutoShape 5" descr="I have hitchhiker's thumb and my left thumb has matching moles with my left  big toe. : r/mildlyinterest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7" name="Picture 6" descr="C:\Users\Kolarski\Desktop\palec - pale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060848"/>
            <a:ext cx="2291706" cy="1987554"/>
          </a:xfrm>
          <a:prstGeom prst="rect">
            <a:avLst/>
          </a:prstGeom>
          <a:noFill/>
        </p:spPr>
      </p:pic>
      <p:sp>
        <p:nvSpPr>
          <p:cNvPr id="24578" name="AutoShape 2" descr="27,818 Thumbs Smiling Face Stock Photos - Free &amp; Royalty-Free Stock Photos  from Dreamsti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3" name="Picture 3" descr="C:\Users\Kolarski\Desktop\sd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2232248" cy="3816424"/>
          </a:xfrm>
          <a:prstGeom prst="rect">
            <a:avLst/>
          </a:prstGeom>
          <a:noFill/>
        </p:spPr>
      </p:pic>
      <p:sp>
        <p:nvSpPr>
          <p:cNvPr id="5" name="AutoShape 5" descr="60+ Soulmate Matching Couple Tattoo Ide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4582" name="Picture 6" descr="C:\Users\Kolarski\Desktop\on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4149080"/>
            <a:ext cx="2290564" cy="2290564"/>
          </a:xfrm>
          <a:prstGeom prst="rect">
            <a:avLst/>
          </a:prstGeom>
          <a:noFill/>
        </p:spPr>
      </p:pic>
      <p:pic>
        <p:nvPicPr>
          <p:cNvPr id="24586" name="Picture 10" descr="C:\Users\Kolarski\Desktop\sapni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941191"/>
            <a:ext cx="1800200" cy="3136787"/>
          </a:xfrm>
          <a:prstGeom prst="rect">
            <a:avLst/>
          </a:prstGeom>
          <a:noFill/>
        </p:spPr>
      </p:pic>
      <p:pic>
        <p:nvPicPr>
          <p:cNvPr id="4098" name="Picture 2" descr="C:\Users\Kolarski\Desktop\BREZ Č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4221088"/>
            <a:ext cx="3419872" cy="2449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Kolarski\Desktop\e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6474" y="3356992"/>
            <a:ext cx="2827526" cy="2952328"/>
          </a:xfrm>
          <a:prstGeom prst="rect">
            <a:avLst/>
          </a:prstGeom>
          <a:noFill/>
        </p:spPr>
      </p:pic>
      <p:pic>
        <p:nvPicPr>
          <p:cNvPr id="27649" name="Picture 1" descr="C:\Users\Kolarski\Desktop\p je glav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1"/>
            <a:ext cx="6027443" cy="6687789"/>
          </a:xfrm>
          <a:prstGeom prst="rect">
            <a:avLst/>
          </a:prstGeom>
          <a:noFill/>
        </p:spPr>
      </p:pic>
      <p:sp>
        <p:nvSpPr>
          <p:cNvPr id="8" name="Pravokotnik 7"/>
          <p:cNvSpPr/>
          <p:nvPr/>
        </p:nvSpPr>
        <p:spPr>
          <a:xfrm>
            <a:off x="6732240" y="404664"/>
            <a:ext cx="21182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2800" dirty="0" smtClean="0"/>
              <a:t>Palec je glava</a:t>
            </a:r>
          </a:p>
          <a:p>
            <a:pPr algn="ctr"/>
            <a:r>
              <a:rPr lang="sl-SI" sz="2800" dirty="0" smtClean="0"/>
              <a:t>spredaj</a:t>
            </a:r>
            <a:endParaRPr lang="sl-SI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sl-SI" sz="3200" dirty="0" smtClean="0"/>
              <a:t>Spredaj</a:t>
            </a:r>
            <a:br>
              <a:rPr lang="sl-SI" sz="3200" dirty="0" smtClean="0"/>
            </a:br>
            <a:r>
              <a:rPr lang="sl-SI" sz="3200" dirty="0" smtClean="0"/>
              <a:t>telo (trup in </a:t>
            </a:r>
            <a:r>
              <a:rPr lang="sl-SI" sz="3200" dirty="0" err="1" smtClean="0"/>
              <a:t>ekstremiteti</a:t>
            </a:r>
            <a:r>
              <a:rPr lang="sl-SI" sz="3200" dirty="0" smtClean="0"/>
              <a:t>)</a:t>
            </a:r>
            <a:endParaRPr lang="sl-SI" sz="3200" dirty="0"/>
          </a:p>
        </p:txBody>
      </p:sp>
      <p:pic>
        <p:nvPicPr>
          <p:cNvPr id="5" name="Picture 1" descr="C:\Users\Kolarski\Downloads\Dlan_iz ppt_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696326"/>
            <a:ext cx="1800200" cy="3712450"/>
          </a:xfrm>
          <a:prstGeom prst="rect">
            <a:avLst/>
          </a:prstGeom>
          <a:noFill/>
        </p:spPr>
      </p:pic>
      <p:pic>
        <p:nvPicPr>
          <p:cNvPr id="23556" name="Picture 4" descr="C:\Users\Kolarski\Desktop\ta osnov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824"/>
            <a:ext cx="2295777" cy="4003915"/>
          </a:xfrm>
          <a:prstGeom prst="rect">
            <a:avLst/>
          </a:prstGeom>
          <a:noFill/>
        </p:spPr>
      </p:pic>
      <p:sp>
        <p:nvSpPr>
          <p:cNvPr id="8" name="Pravokotnik 7"/>
          <p:cNvSpPr/>
          <p:nvPr/>
        </p:nvSpPr>
        <p:spPr>
          <a:xfrm>
            <a:off x="2339752" y="6093296"/>
            <a:ext cx="680424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 smtClean="0"/>
              <a:t>2a</a:t>
            </a:r>
            <a:r>
              <a:rPr lang="sl-SI" dirty="0" smtClean="0"/>
              <a:t> - blazinica prve </a:t>
            </a:r>
            <a:r>
              <a:rPr lang="sl-SI" dirty="0" err="1" smtClean="0"/>
              <a:t>metacarpale</a:t>
            </a:r>
            <a:r>
              <a:rPr lang="sl-SI" dirty="0" smtClean="0"/>
              <a:t>, po slovensko veliki </a:t>
            </a:r>
            <a:r>
              <a:rPr lang="sl-SI" dirty="0" err="1" smtClean="0"/>
              <a:t>peščaj</a:t>
            </a:r>
            <a:r>
              <a:rPr lang="sl-SI" dirty="0" smtClean="0"/>
              <a:t>. Na stopalu je to blazinica prve </a:t>
            </a:r>
            <a:r>
              <a:rPr lang="sl-SI" dirty="0" err="1" smtClean="0"/>
              <a:t>metatarzalne</a:t>
            </a:r>
            <a:r>
              <a:rPr lang="sl-SI" dirty="0" smtClean="0"/>
              <a:t> kosti stopala; ni slovenskega imena.</a:t>
            </a:r>
            <a:endParaRPr lang="sl-SI" dirty="0"/>
          </a:p>
        </p:txBody>
      </p:sp>
      <p:pic>
        <p:nvPicPr>
          <p:cNvPr id="2050" name="Picture 2" descr="C:\Users\Kolarski\Desktop\čista form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844824"/>
            <a:ext cx="1490097" cy="3421559"/>
          </a:xfrm>
          <a:prstGeom prst="rect">
            <a:avLst/>
          </a:prstGeom>
          <a:noFill/>
        </p:spPr>
      </p:pic>
      <p:pic>
        <p:nvPicPr>
          <p:cNvPr id="2051" name="Picture 3" descr="C:\Users\Kolarski\Desktop\stopalo čista form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50776" y="1988841"/>
            <a:ext cx="1829536" cy="3528392"/>
          </a:xfrm>
          <a:prstGeom prst="rect">
            <a:avLst/>
          </a:prstGeom>
          <a:noFill/>
        </p:spPr>
      </p:pic>
      <p:pic>
        <p:nvPicPr>
          <p:cNvPr id="2052" name="Picture 4" descr="C:\Users\Kolarski\Desktop\stoplalo dru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6016" y="2060848"/>
            <a:ext cx="1797984" cy="3433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olarski\Desktop\lopatice nov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32" y="4610772"/>
            <a:ext cx="6918432" cy="2247227"/>
          </a:xfrm>
          <a:prstGeom prst="rect">
            <a:avLst/>
          </a:prstGeom>
          <a:noFill/>
        </p:spPr>
      </p:pic>
      <p:pic>
        <p:nvPicPr>
          <p:cNvPr id="2050" name="Picture 2" descr="C:\Users\Kolarski\Desktop\L D 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32656"/>
            <a:ext cx="6660232" cy="4164496"/>
          </a:xfrm>
          <a:prstGeom prst="rect">
            <a:avLst/>
          </a:prstGeom>
          <a:noFill/>
        </p:spPr>
      </p:pic>
      <p:sp>
        <p:nvSpPr>
          <p:cNvPr id="87042" name="AutoShape 2" descr="How to Draw a Male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7044" name="AutoShape 4" descr="How to Draw a Male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7046" name="AutoShape 6" descr="How to Draw a Male Fa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7052" name="AutoShape 12" descr="Thumbs Up Drawing Vector Art, Icons, and Graphics for Free Downlo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7056" name="AutoShape 16" descr="How To Draw Hands: A Step-By-Step Guide (Video &amp; Pictures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73734" name="AutoShape 6" descr="Metacarpale II-V fractuur – Heelkunde Protocoll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3" name="Pravokotnik 12"/>
          <p:cNvSpPr/>
          <p:nvPr/>
        </p:nvSpPr>
        <p:spPr>
          <a:xfrm flipH="1">
            <a:off x="2483768" y="0"/>
            <a:ext cx="4968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 smtClean="0"/>
              <a:t>Zadaj (</a:t>
            </a:r>
            <a:r>
              <a:rPr lang="sl-SI" sz="2000" dirty="0" err="1" smtClean="0"/>
              <a:t>dorsale</a:t>
            </a:r>
            <a:r>
              <a:rPr lang="sl-SI" sz="2000" dirty="0" smtClean="0"/>
              <a:t>) glava, vrat, ramena in roke</a:t>
            </a:r>
          </a:p>
        </p:txBody>
      </p:sp>
      <p:sp>
        <p:nvSpPr>
          <p:cNvPr id="12" name="Pravokotnik 11"/>
          <p:cNvSpPr/>
          <p:nvPr/>
        </p:nvSpPr>
        <p:spPr>
          <a:xfrm>
            <a:off x="6804248" y="1340768"/>
            <a:ext cx="1663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dirty="0" smtClean="0"/>
              <a:t>Desna dlan </a:t>
            </a:r>
            <a:br>
              <a:rPr lang="sl-SI" dirty="0" smtClean="0"/>
            </a:br>
            <a:r>
              <a:rPr lang="sl-SI" dirty="0" smtClean="0"/>
              <a:t>je v </a:t>
            </a:r>
            <a:br>
              <a:rPr lang="sl-SI" dirty="0" smtClean="0"/>
            </a:br>
            <a:r>
              <a:rPr lang="sl-SI" dirty="0" err="1" smtClean="0"/>
              <a:t>palmarni</a:t>
            </a:r>
            <a:r>
              <a:rPr lang="sl-SI" dirty="0" smtClean="0"/>
              <a:t> </a:t>
            </a:r>
            <a:r>
              <a:rPr lang="sl-SI" dirty="0" err="1" smtClean="0"/>
              <a:t>fleksiji</a:t>
            </a:r>
            <a:endParaRPr lang="sl-SI" dirty="0"/>
          </a:p>
        </p:txBody>
      </p:sp>
      <p:pic>
        <p:nvPicPr>
          <p:cNvPr id="25609" name="Picture 9" descr="C:\Users\Kolarski\Desktop\huhu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3" y="4800724"/>
            <a:ext cx="2025724" cy="1868636"/>
          </a:xfrm>
          <a:prstGeom prst="rect">
            <a:avLst/>
          </a:prstGeom>
          <a:noFill/>
        </p:spPr>
      </p:pic>
      <p:sp>
        <p:nvSpPr>
          <p:cNvPr id="21" name="Pravokotnik 20"/>
          <p:cNvSpPr/>
          <p:nvPr/>
        </p:nvSpPr>
        <p:spPr>
          <a:xfrm>
            <a:off x="107504" y="4437112"/>
            <a:ext cx="8821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200" dirty="0" smtClean="0"/>
              <a:t>……………………………………..…………….………………………………………………………………………………………………………………………………………………………………..</a:t>
            </a:r>
            <a:endParaRPr lang="sl-SI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899592" y="116632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400" dirty="0" smtClean="0"/>
              <a:t>Zadaj (</a:t>
            </a:r>
            <a:r>
              <a:rPr lang="sl-SI" sz="2400" dirty="0" err="1" smtClean="0"/>
              <a:t>dorsale</a:t>
            </a:r>
            <a:r>
              <a:rPr lang="sl-SI" sz="2400" dirty="0" smtClean="0"/>
              <a:t>)  -  glava, vrat in roke</a:t>
            </a:r>
          </a:p>
          <a:p>
            <a:endParaRPr lang="sl-SI" sz="2400" dirty="0" smtClean="0"/>
          </a:p>
          <a:p>
            <a:r>
              <a:rPr lang="sl-SI" sz="2400" dirty="0" smtClean="0"/>
              <a:t>                    Dlani sta v </a:t>
            </a:r>
            <a:r>
              <a:rPr lang="sl-SI" sz="2400" dirty="0" err="1" smtClean="0"/>
              <a:t>dorzalni</a:t>
            </a:r>
            <a:r>
              <a:rPr lang="sl-SI" sz="2400" dirty="0" smtClean="0"/>
              <a:t> </a:t>
            </a:r>
            <a:r>
              <a:rPr lang="sl-SI" sz="2400" dirty="0" err="1" smtClean="0"/>
              <a:t>fleksiji</a:t>
            </a:r>
            <a:endParaRPr lang="sl-SI" sz="2400" dirty="0"/>
          </a:p>
        </p:txBody>
      </p:sp>
      <p:sp>
        <p:nvSpPr>
          <p:cNvPr id="3078" name="AutoShape 6" descr="The Cervical Vertebrae: Anatomy and 3D Illustrati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050" name="Picture 2" descr="C:\Users\Kolarski\Desktop\DRD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9144000" cy="3417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Kolarski\Desktop\HRBTENIC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793463" cy="3024336"/>
          </a:xfrm>
          <a:prstGeom prst="rect">
            <a:avLst/>
          </a:prstGeom>
          <a:noFill/>
        </p:spPr>
      </p:pic>
      <p:pic>
        <p:nvPicPr>
          <p:cNvPr id="46084" name="Picture 4" descr="C:\Users\Kolarski\Desktop\HRBTENICA 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78366"/>
            <a:ext cx="6275116" cy="3479634"/>
          </a:xfrm>
          <a:prstGeom prst="rect">
            <a:avLst/>
          </a:prstGeom>
          <a:noFill/>
        </p:spPr>
      </p:pic>
      <p:sp>
        <p:nvSpPr>
          <p:cNvPr id="8" name="Pravokotnik 7"/>
          <p:cNvSpPr/>
          <p:nvPr/>
        </p:nvSpPr>
        <p:spPr>
          <a:xfrm>
            <a:off x="3419872" y="0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3200" dirty="0" smtClean="0"/>
              <a:t>Zadaj hrbtenica</a:t>
            </a:r>
            <a:endParaRPr lang="sl-SI" sz="3200" dirty="0"/>
          </a:p>
        </p:txBody>
      </p:sp>
      <p:sp>
        <p:nvSpPr>
          <p:cNvPr id="46086" name="AutoShape 6" descr="Dorsal Anatomy of the Human Foot Print (Biomedical Concepts). Art Prints,  Posters &amp; Puzzles from Stocktrek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6088" name="Picture 8" descr="C:\Users\Kolarski\Desktop\trzrtrzuzuiuzu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874624"/>
            <a:ext cx="2808312" cy="2373944"/>
          </a:xfrm>
          <a:prstGeom prst="rect">
            <a:avLst/>
          </a:prstGeom>
          <a:noFill/>
        </p:spPr>
      </p:pic>
      <p:pic>
        <p:nvPicPr>
          <p:cNvPr id="46089" name="Picture 9" descr="C:\Users\Kolarski\Desktop\poprave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74911" y="3429000"/>
            <a:ext cx="22834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AutoShape 2" descr="The Power of Su Jok Therapy - go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" name="Pravokotnik 4"/>
          <p:cNvSpPr/>
          <p:nvPr/>
        </p:nvSpPr>
        <p:spPr>
          <a:xfrm>
            <a:off x="1547664" y="260648"/>
            <a:ext cx="57469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4000" dirty="0" smtClean="0"/>
              <a:t>Notranji organi – Leva dlan</a:t>
            </a:r>
            <a:endParaRPr lang="sl-SI" sz="4000" dirty="0"/>
          </a:p>
        </p:txBody>
      </p:sp>
      <p:pic>
        <p:nvPicPr>
          <p:cNvPr id="1027" name="Picture 3" descr="C:\Users\Kolarski\Desktop\leva leva dl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487" y="1111818"/>
            <a:ext cx="6121036" cy="5629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Kolarski\Desktop\Abdome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196752"/>
            <a:ext cx="4117434" cy="5661248"/>
          </a:xfrm>
          <a:prstGeom prst="rect">
            <a:avLst/>
          </a:prstGeom>
          <a:noFill/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768752" cy="908720"/>
          </a:xfrm>
        </p:spPr>
        <p:txBody>
          <a:bodyPr>
            <a:normAutofit fontScale="90000"/>
          </a:bodyPr>
          <a:lstStyle/>
          <a:p>
            <a:r>
              <a:rPr lang="sl-SI" sz="4000" dirty="0" smtClean="0"/>
              <a:t/>
            </a:r>
            <a:br>
              <a:rPr lang="sl-SI" sz="4000" dirty="0" smtClean="0"/>
            </a:br>
            <a:r>
              <a:rPr lang="sl-SI" sz="4000" dirty="0" smtClean="0"/>
              <a:t>   Notranji organi</a:t>
            </a:r>
            <a:br>
              <a:rPr lang="sl-SI" sz="4000" dirty="0" smtClean="0"/>
            </a:br>
            <a:r>
              <a:rPr lang="sl-SI" sz="4000" dirty="0" smtClean="0"/>
              <a:t>   Desna dlan</a:t>
            </a: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64704"/>
          </a:xfrm>
        </p:spPr>
        <p:txBody>
          <a:bodyPr>
            <a:normAutofit/>
          </a:bodyPr>
          <a:lstStyle/>
          <a:p>
            <a:r>
              <a:rPr lang="sl-SI" sz="3400" dirty="0" smtClean="0"/>
              <a:t>Notranji organi - Levo stopalo</a:t>
            </a:r>
            <a:endParaRPr lang="sl-SI" sz="3400" dirty="0"/>
          </a:p>
        </p:txBody>
      </p:sp>
      <p:sp>
        <p:nvSpPr>
          <p:cNvPr id="95234" name="AutoShape 2" descr="14,400+ Sole Of Foot Stock Photos, Pictures &amp; Royalty-Free Images - iStock  | Sole of foot 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8433" name="Picture 1" descr="C:\Users\Kolarski\Desktop\notranji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9008" y="836712"/>
            <a:ext cx="2233831" cy="5184576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0" y="609329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600" dirty="0" smtClean="0"/>
              <a:t>Za uspešno izvedbo je treba le razumeti lokacijo refleksnih con in organov ter načine njihove stimulacije.</a:t>
            </a:r>
            <a:br>
              <a:rPr lang="sl-SI" sz="1600" dirty="0" smtClean="0"/>
            </a:br>
            <a:r>
              <a:rPr lang="sl-SI" sz="1600" dirty="0" smtClean="0"/>
              <a:t>Metoda </a:t>
            </a:r>
            <a:r>
              <a:rPr lang="sl-SI" sz="1600" dirty="0" err="1" smtClean="0"/>
              <a:t>DiS</a:t>
            </a:r>
            <a:r>
              <a:rPr lang="sl-SI" sz="1600" dirty="0" smtClean="0"/>
              <a:t> je zelo enostavna, po Ockhamovem sistemu enostavnosti, se izogibamo odvečnem balastu.</a:t>
            </a:r>
            <a:endParaRPr lang="sl-SI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80728"/>
          </a:xfrm>
        </p:spPr>
        <p:txBody>
          <a:bodyPr>
            <a:normAutofit/>
          </a:bodyPr>
          <a:lstStyle/>
          <a:p>
            <a:r>
              <a:rPr lang="sl-SI" sz="3600" i="1" dirty="0" smtClean="0"/>
              <a:t>Priprava na storitev</a:t>
            </a:r>
            <a:endParaRPr lang="sl-SI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8858280" cy="5286388"/>
          </a:xfrm>
        </p:spPr>
        <p:txBody>
          <a:bodyPr/>
          <a:lstStyle/>
          <a:p>
            <a:pPr>
              <a:buNone/>
            </a:pPr>
            <a:r>
              <a:rPr lang="sl-SI" b="1" dirty="0" smtClean="0"/>
              <a:t>    </a:t>
            </a:r>
            <a:r>
              <a:rPr lang="sl-SI" dirty="0" smtClean="0"/>
              <a:t>Zajema:</a:t>
            </a:r>
          </a:p>
          <a:p>
            <a:pPr>
              <a:buNone/>
            </a:pPr>
            <a:endParaRPr lang="sl-SI" dirty="0" smtClean="0"/>
          </a:p>
          <a:p>
            <a:pPr lvl="0"/>
            <a:r>
              <a:rPr lang="sl-SI" dirty="0" smtClean="0"/>
              <a:t>Pripravo maserja</a:t>
            </a:r>
          </a:p>
          <a:p>
            <a:pPr lvl="0"/>
            <a:r>
              <a:rPr lang="sl-SI" dirty="0" smtClean="0"/>
              <a:t>pripravo stranke</a:t>
            </a:r>
          </a:p>
          <a:p>
            <a:pPr lvl="0"/>
            <a:r>
              <a:rPr lang="sl-SI" dirty="0" smtClean="0"/>
              <a:t>priprava masažne mize</a:t>
            </a:r>
          </a:p>
          <a:p>
            <a:pPr lvl="0"/>
            <a:r>
              <a:rPr lang="sl-SI" dirty="0" smtClean="0"/>
              <a:t>pripravo prostora</a:t>
            </a:r>
          </a:p>
          <a:p>
            <a:pPr lvl="0"/>
            <a:r>
              <a:rPr lang="sl-SI" dirty="0" smtClean="0"/>
              <a:t>sredstva za masažo in</a:t>
            </a:r>
          </a:p>
          <a:p>
            <a:pPr lvl="0"/>
            <a:r>
              <a:rPr lang="sl-SI" dirty="0" smtClean="0"/>
              <a:t>pripomočki za masažo</a:t>
            </a:r>
          </a:p>
        </p:txBody>
      </p:sp>
      <p:pic>
        <p:nvPicPr>
          <p:cNvPr id="6" name="Picture 4" descr="Aromaterapija - 1. del - PIRO spletna trgov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97152"/>
            <a:ext cx="3648405" cy="1368152"/>
          </a:xfrm>
          <a:prstGeom prst="rect">
            <a:avLst/>
          </a:prstGeom>
          <a:noFill/>
        </p:spPr>
      </p:pic>
      <p:sp>
        <p:nvSpPr>
          <p:cNvPr id="28674" name="AutoShape 2" descr="Massage Room Nr. 5 - Picture of Thaimassage Center Spa &amp; Wellness, Majorca  - Tripadvis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8675" name="Picture 3" descr="C:\Users\Kolarski\Desktop\mass ro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1196752"/>
            <a:ext cx="3600400" cy="2395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sl-SI" sz="1800" dirty="0" smtClean="0"/>
          </a:p>
          <a:p>
            <a:pPr>
              <a:buNone/>
            </a:pPr>
            <a:r>
              <a:rPr lang="sl-SI" sz="1800" dirty="0" smtClean="0"/>
              <a:t>                              </a:t>
            </a:r>
            <a:r>
              <a:rPr lang="sl-SI" sz="1800" u="sng" dirty="0" smtClean="0"/>
              <a:t>Vaje za povečanje senzibilnosti:</a:t>
            </a:r>
            <a:br>
              <a:rPr lang="sl-SI" sz="1800" u="sng" dirty="0" smtClean="0"/>
            </a:br>
            <a:endParaRPr lang="sl-SI" sz="1800" u="sng" dirty="0" smtClean="0"/>
          </a:p>
          <a:p>
            <a:pPr>
              <a:buNone/>
            </a:pPr>
            <a:r>
              <a:rPr lang="sl-SI" sz="1800" dirty="0" smtClean="0"/>
              <a:t>      - Dati manjše predmete (ključ, kovanec, vijak, matica …) v kopalniško brisačo ki jo prepognete, potem pa pod brisačo iščite in določite predmete. </a:t>
            </a:r>
            <a:br>
              <a:rPr lang="sl-SI" sz="1800" dirty="0" smtClean="0"/>
            </a:br>
            <a:r>
              <a:rPr lang="sl-SI" sz="1800" dirty="0" smtClean="0"/>
              <a:t>Narisati predmete in položaje potem pa počasi odmakniti brisačo.</a:t>
            </a:r>
            <a:br>
              <a:rPr lang="sl-SI" sz="1800" dirty="0" smtClean="0"/>
            </a:br>
            <a:r>
              <a:rPr lang="sl-SI" sz="1800" dirty="0" smtClean="0"/>
              <a:t/>
            </a:r>
            <a:br>
              <a:rPr lang="sl-SI" sz="1800" dirty="0" smtClean="0"/>
            </a:br>
            <a:r>
              <a:rPr lang="sl-SI" sz="1800" dirty="0" smtClean="0"/>
              <a:t>- Več sukancev naj vam zalepijo na mizo, pokrito naj bo s papirnato kuhinjsko brisačo. </a:t>
            </a:r>
            <a:r>
              <a:rPr lang="sl-SI" sz="1800" dirty="0" err="1" smtClean="0"/>
              <a:t>Palpatorno</a:t>
            </a:r>
            <a:r>
              <a:rPr lang="sl-SI" sz="1800" dirty="0" smtClean="0"/>
              <a:t> določite smer in dolžino sukancev. </a:t>
            </a:r>
            <a:br>
              <a:rPr lang="sl-SI" sz="1800" dirty="0" smtClean="0"/>
            </a:br>
            <a:r>
              <a:rPr lang="sl-SI" sz="1800" dirty="0" smtClean="0"/>
              <a:t>To narišite potem pa odmaknite brisačo.</a:t>
            </a:r>
          </a:p>
          <a:p>
            <a:pPr>
              <a:buNone/>
            </a:pPr>
            <a:r>
              <a:rPr lang="sl-SI" sz="1800" dirty="0" smtClean="0"/>
              <a:t/>
            </a:r>
            <a:br>
              <a:rPr lang="sl-SI" sz="1800" dirty="0" smtClean="0"/>
            </a:br>
            <a:r>
              <a:rPr lang="sl-SI" sz="1800" dirty="0" smtClean="0"/>
              <a:t>- Dotikajte se svojega ali tujega telesa in pri tem začutite:</a:t>
            </a:r>
            <a:br>
              <a:rPr lang="sl-SI" sz="1800" dirty="0" smtClean="0"/>
            </a:br>
            <a:r>
              <a:rPr lang="sl-SI" sz="1800" dirty="0" smtClean="0"/>
              <a:t>a. razliko v trdoti struktur,</a:t>
            </a:r>
            <a:br>
              <a:rPr lang="sl-SI" sz="1800" dirty="0" smtClean="0"/>
            </a:br>
            <a:r>
              <a:rPr lang="sl-SI" sz="1800" dirty="0" smtClean="0"/>
              <a:t>b. razliko v temperaturi med različnimi predeli ter</a:t>
            </a:r>
            <a:br>
              <a:rPr lang="sl-SI" sz="1800" dirty="0" smtClean="0"/>
            </a:br>
            <a:r>
              <a:rPr lang="sl-SI" sz="1800" dirty="0" smtClean="0"/>
              <a:t>c. poiščite srčni utrip</a:t>
            </a:r>
            <a:br>
              <a:rPr lang="sl-SI" sz="1800" dirty="0" smtClean="0"/>
            </a:br>
            <a:r>
              <a:rPr lang="sl-SI" sz="1800" dirty="0" smtClean="0"/>
              <a:t>- na vratu, levo ali desno ob sapniku,  </a:t>
            </a:r>
            <a:br>
              <a:rPr lang="sl-SI" sz="1800" dirty="0" smtClean="0"/>
            </a:br>
            <a:r>
              <a:rPr lang="sl-SI" sz="1800" dirty="0" smtClean="0"/>
              <a:t>- na notranji strani zapestja, proti palcu,</a:t>
            </a:r>
            <a:br>
              <a:rPr lang="sl-SI" sz="1800" dirty="0" smtClean="0"/>
            </a:br>
            <a:r>
              <a:rPr lang="sl-SI" sz="1800" dirty="0" smtClean="0"/>
              <a:t>- na notranji strani nadlahti, nižje od pazdušne jamice ali nad komolčno kotanjo,</a:t>
            </a:r>
            <a:br>
              <a:rPr lang="sl-SI" sz="1800" dirty="0" smtClean="0"/>
            </a:br>
            <a:r>
              <a:rPr lang="sl-SI" sz="1800" dirty="0" smtClean="0"/>
              <a:t>- na </a:t>
            </a:r>
            <a:r>
              <a:rPr lang="sl-SI" sz="1800" dirty="0" err="1" smtClean="0"/>
              <a:t>senčnični</a:t>
            </a:r>
            <a:r>
              <a:rPr lang="sl-SI" sz="1800" dirty="0" smtClean="0"/>
              <a:t> strani glave,  </a:t>
            </a:r>
            <a:br>
              <a:rPr lang="sl-SI" sz="1800" dirty="0" smtClean="0"/>
            </a:br>
            <a:r>
              <a:rPr lang="sl-SI" sz="1800" dirty="0" smtClean="0"/>
              <a:t>- na notranji in zgornji strani stegna noge,</a:t>
            </a:r>
            <a:br>
              <a:rPr lang="sl-SI" sz="1800" dirty="0" smtClean="0"/>
            </a:br>
            <a:r>
              <a:rPr lang="sl-SI" sz="1800" dirty="0" smtClean="0"/>
              <a:t>- zadaj in pod kolenom,  </a:t>
            </a:r>
            <a:br>
              <a:rPr lang="sl-SI" sz="1800" dirty="0" smtClean="0"/>
            </a:br>
            <a:r>
              <a:rPr lang="sl-SI" sz="1800" dirty="0" smtClean="0"/>
              <a:t>- na hrbtišču stopala,</a:t>
            </a:r>
            <a:br>
              <a:rPr lang="sl-SI" sz="1800" dirty="0" smtClean="0"/>
            </a:br>
            <a:r>
              <a:rPr lang="sl-SI" sz="1800" dirty="0" smtClean="0"/>
              <a:t>- na notranji strani gležnja, blizu </a:t>
            </a:r>
            <a:r>
              <a:rPr lang="sl-SI" sz="1800" dirty="0" err="1" smtClean="0"/>
              <a:t>ahilove</a:t>
            </a:r>
            <a:r>
              <a:rPr lang="sl-SI" sz="1800" dirty="0" smtClean="0"/>
              <a:t> tetive. </a:t>
            </a:r>
          </a:p>
          <a:p>
            <a:pPr>
              <a:buNone/>
            </a:pPr>
            <a:endParaRPr lang="sl-SI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l-SI" sz="1600" b="1" i="1" dirty="0" smtClean="0">
                <a:solidFill>
                  <a:srgbClr val="0070C0"/>
                </a:solidFill>
              </a:rPr>
              <a:t>Kontraindikacija </a:t>
            </a:r>
            <a:r>
              <a:rPr lang="sl-SI" sz="1600" dirty="0" smtClean="0">
                <a:solidFill>
                  <a:srgbClr val="0070C0"/>
                </a:solidFill>
              </a:rPr>
              <a:t>je kriterij za odložitev medicinskih ukrepov (uporabe določenega zdravila oz. postopka) zaradi stanja bolnika, določenih dejavnikov ali drugih okoliščin. </a:t>
            </a:r>
          </a:p>
          <a:p>
            <a:pPr>
              <a:buNone/>
            </a:pPr>
            <a:r>
              <a:rPr lang="sl-SI" sz="800" dirty="0" smtClean="0">
                <a:solidFill>
                  <a:srgbClr val="0070C0"/>
                </a:solidFill>
              </a:rPr>
              <a:t/>
            </a:r>
            <a:br>
              <a:rPr lang="sl-SI" sz="800" dirty="0" smtClean="0">
                <a:solidFill>
                  <a:srgbClr val="0070C0"/>
                </a:solidFill>
              </a:rPr>
            </a:br>
            <a:r>
              <a:rPr lang="sl-SI" sz="1600" dirty="0" smtClean="0">
                <a:solidFill>
                  <a:srgbClr val="0070C0"/>
                </a:solidFill>
              </a:rPr>
              <a:t>Kontraindikacije so lahko določene bolezni, alergije, neželeni učinki, starost, </a:t>
            </a:r>
            <a:r>
              <a:rPr lang="sl-SI" sz="1600" dirty="0" err="1" smtClean="0">
                <a:solidFill>
                  <a:srgbClr val="0070C0"/>
                </a:solidFill>
              </a:rPr>
              <a:t>predizpozicije</a:t>
            </a:r>
            <a:endParaRPr lang="sl-SI" sz="16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sl-SI" sz="16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sl-SI" sz="1600" dirty="0" smtClean="0"/>
              <a:t>      =   Pred </a:t>
            </a:r>
            <a:r>
              <a:rPr lang="sl-SI" sz="1600" dirty="0" err="1" smtClean="0"/>
              <a:t>tretmajem</a:t>
            </a:r>
            <a:r>
              <a:rPr lang="sl-SI" sz="1600" dirty="0" smtClean="0"/>
              <a:t> obvezno vprašamo stranko ali ima kakšne zdravstvene težave   =</a:t>
            </a:r>
          </a:p>
          <a:p>
            <a:pPr>
              <a:buNone/>
            </a:pPr>
            <a:endParaRPr lang="sl-SI" sz="16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Če ni stika z realnostjo (narkomani, alkoholiki, </a:t>
            </a:r>
            <a:r>
              <a:rPr lang="sl-SI" sz="1600" dirty="0" err="1" smtClean="0"/>
              <a:t>psihoti</a:t>
            </a:r>
            <a:r>
              <a:rPr lang="sl-SI" sz="1600" dirty="0" smtClean="0"/>
              <a:t> …)</a:t>
            </a:r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Če je rizična nosečnost; pri njih je hormonalno neravnovesje (prilagojena homeostaza) velikost cone rodil </a:t>
            </a:r>
            <a:br>
              <a:rPr lang="sl-SI" sz="1600" dirty="0" smtClean="0"/>
            </a:br>
            <a:r>
              <a:rPr lang="sl-SI" sz="1600" dirty="0" smtClean="0"/>
              <a:t>      so spremenjene,  pogosto so prestrašene …</a:t>
            </a:r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Epileptike - boljše ne saj je lahko sprožilec  </a:t>
            </a:r>
            <a:r>
              <a:rPr lang="sl-SI" sz="1600" dirty="0" err="1" smtClean="0"/>
              <a:t>epinapada</a:t>
            </a:r>
            <a:endParaRPr lang="sl-SI" sz="1600" dirty="0" smtClean="0"/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Srčna obolenja - pri akutni fazi ne </a:t>
            </a:r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Diabetes - naj bi bil relativno urejen</a:t>
            </a:r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Onkološki bolniki - s soglasjem zdravnika je lahko podpora telesu pri onkološkem zdravljenju da lažje </a:t>
            </a:r>
            <a:br>
              <a:rPr lang="sl-SI" sz="1600" dirty="0" smtClean="0"/>
            </a:br>
            <a:r>
              <a:rPr lang="sl-SI" sz="1600" dirty="0" smtClean="0"/>
              <a:t>      zdržijo zdravljenje</a:t>
            </a:r>
          </a:p>
          <a:p>
            <a:pPr>
              <a:buFont typeface="Wingdings" pitchFamily="2" charset="2"/>
              <a:buChar char="Ø"/>
            </a:pPr>
            <a:endParaRPr lang="sl-SI" sz="8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  Če je kakšna kronična ali resna bolezen, naj se posvetuje s svojim zdravnikom.</a:t>
            </a:r>
          </a:p>
          <a:p>
            <a:pPr>
              <a:buNone/>
            </a:pPr>
            <a:endParaRPr lang="sl-SI" sz="1600" b="1" dirty="0" smtClean="0"/>
          </a:p>
          <a:p>
            <a:r>
              <a:rPr lang="sl-SI" sz="1600" dirty="0" smtClean="0"/>
              <a:t>Kombinacija </a:t>
            </a:r>
            <a:r>
              <a:rPr lang="sl-SI" sz="1600" dirty="0" err="1" smtClean="0"/>
              <a:t>refleksoterapije</a:t>
            </a:r>
            <a:r>
              <a:rPr lang="sl-SI" sz="1600" dirty="0" smtClean="0"/>
              <a:t> z drugimi metodami poveča učinkovitost teh metod in pospeši proces zdravljenja. O tem kaj delamo naj bo seznanjen strankin terapevt ali zdravnik, da preveri morebitne kontraindikacije ali neželene učinke -  to velja predvsem za sistemske bolezni in hormonske motnje.</a:t>
            </a:r>
          </a:p>
          <a:p>
            <a:pPr>
              <a:buNone/>
            </a:pPr>
            <a:endParaRPr lang="sl-SI" sz="1600" dirty="0" smtClean="0"/>
          </a:p>
          <a:p>
            <a:r>
              <a:rPr lang="sl-SI" sz="1600" dirty="0" err="1" smtClean="0"/>
              <a:t>Refleksoterapija</a:t>
            </a:r>
            <a:r>
              <a:rPr lang="sl-SI" sz="1600" dirty="0" smtClean="0"/>
              <a:t> spada pod alternativno ali dopolnilno medicino. </a:t>
            </a:r>
            <a:br>
              <a:rPr lang="sl-SI" sz="1600" dirty="0" smtClean="0"/>
            </a:br>
            <a:r>
              <a:rPr lang="sl-SI" sz="1600" dirty="0" smtClean="0"/>
              <a:t>                                                            To pomeni, da se lahko uporablja skupaj s klasično medicino, </a:t>
            </a:r>
            <a:br>
              <a:rPr lang="sl-SI" sz="1600" dirty="0" smtClean="0"/>
            </a:br>
            <a:r>
              <a:rPr lang="sl-SI" sz="1600" dirty="0" smtClean="0"/>
              <a:t>                                                            vendar ne nadomešča uradne zdravniške diagnoze in zdravljenja.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Slika 10" descr="fo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9963" y="4784725"/>
            <a:ext cx="3094037" cy="2073275"/>
          </a:xfrm>
          <a:prstGeom prst="rect">
            <a:avLst/>
          </a:prstGeom>
          <a:noFill/>
        </p:spPr>
      </p:pic>
      <p:pic>
        <p:nvPicPr>
          <p:cNvPr id="20482" name="Slika 9" descr="palm-massage-qualified-349207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692696"/>
            <a:ext cx="2699792" cy="2825526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95536" y="1340768"/>
            <a:ext cx="619268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Ena enostavna kombinacija masaže dlani</a:t>
            </a:r>
            <a:endParaRPr kumimoji="0" lang="sl-SI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Nežno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z obema rokama.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Globoko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notranjega dela dlani z členki.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Gnetenje posameznih prstov s prsti (prijem gosenica, podobno ščipanju).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Gnetenje (hrbtni del dlani) med dlančnicami s konicami prstov ali konice palcev.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Gnetenje notranjega dela dlani s palci.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Vtiranje zapestja (hrbtni del).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cele dlani.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Lahko dodamo potresanje z blagimi potegi prstov. </a:t>
            </a:r>
            <a:endParaRPr kumimoji="0" 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520" y="4395787"/>
            <a:ext cx="570726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* Ena enostavna kombinacija masaže stopal</a:t>
            </a:r>
            <a:endParaRPr kumimoji="0" lang="sl-SI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celotne površine z dlanmi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 konicami prstov okrog gležnjev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 palci pa vtiranje s palci (poljubno)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gnetenje s palci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globoko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gladenje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podplati s členki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gnetenje (ožemanje) prstov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različna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gladenja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in gnetenja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udarjanje podplati s </a:t>
            </a:r>
            <a:r>
              <a:rPr kumimoji="0" lang="sl-SI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rebušno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strani prstov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pogladimo stopalo in po kratkem premoru zaključimo.</a:t>
            </a:r>
            <a:endParaRPr kumimoji="0" lang="sl-SI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Nekatere tehnike lahko delamo na obeh stopalih hkrati.</a:t>
            </a:r>
            <a:endParaRPr kumimoji="0" lang="sl-S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ravokotnik 9"/>
          <p:cNvSpPr/>
          <p:nvPr/>
        </p:nvSpPr>
        <p:spPr>
          <a:xfrm>
            <a:off x="0" y="364502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sz="1400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Pri masaži dlani in stopal uporabljamo le malo olja da ne bo preveč drsljivo, saj tokrat ne moremo narediti dovolj močnega prijema.</a:t>
            </a:r>
            <a:r>
              <a:rPr lang="sl-SI" sz="1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l-SI" sz="1400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Pri masaži dlani in stopal maserji pogosto uporabljajo različne refleksne tehnike zato obstaja nešteto kombinacij.</a:t>
            </a:r>
            <a:endParaRPr lang="sl-SI" sz="1400" dirty="0">
              <a:solidFill>
                <a:srgbClr val="0070C0"/>
              </a:solidFill>
            </a:endParaRPr>
          </a:p>
        </p:txBody>
      </p:sp>
      <p:sp>
        <p:nvSpPr>
          <p:cNvPr id="11" name="Pravokotnik 10"/>
          <p:cNvSpPr/>
          <p:nvPr/>
        </p:nvSpPr>
        <p:spPr>
          <a:xfrm>
            <a:off x="971600" y="260648"/>
            <a:ext cx="40711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Pred </a:t>
            </a:r>
            <a:r>
              <a:rPr lang="sl-SI" i="1" dirty="0" err="1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tremajem</a:t>
            </a:r>
            <a:r>
              <a:rPr lang="sl-SI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refleksnih točk lahko </a:t>
            </a:r>
            <a:br>
              <a:rPr lang="sl-SI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sl-SI" i="1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izvedemo navadno masažo dlani in stopal</a:t>
            </a:r>
            <a:endParaRPr lang="sl-SI" dirty="0"/>
          </a:p>
        </p:txBody>
      </p:sp>
      <p:sp>
        <p:nvSpPr>
          <p:cNvPr id="8" name="Pravokotnik 7"/>
          <p:cNvSpPr/>
          <p:nvPr/>
        </p:nvSpPr>
        <p:spPr>
          <a:xfrm>
            <a:off x="5940153" y="116632"/>
            <a:ext cx="3203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600" dirty="0" smtClean="0"/>
              <a:t>Zaželeno je da se dela po protokolu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299695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sl-SI" sz="6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                              </a:t>
            </a:r>
            <a:r>
              <a:rPr lang="sl-SI" sz="80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Kako najdemo aktivno točko? </a:t>
            </a:r>
            <a:r>
              <a:rPr lang="sl-SI" sz="8000" dirty="0" smtClean="0"/>
              <a:t/>
            </a:r>
            <a:br>
              <a:rPr lang="sl-SI" sz="8000" dirty="0" smtClean="0"/>
            </a:br>
            <a:endParaRPr lang="sl-SI" sz="8000" dirty="0" smtClean="0"/>
          </a:p>
          <a:p>
            <a:pPr>
              <a:buNone/>
            </a:pPr>
            <a:r>
              <a:rPr lang="sl-SI" sz="6400" dirty="0" smtClean="0"/>
              <a:t>Na podlagi topografskega zemljevida že vemo, kje je ustrezna cona, potem pa se bolj natančno lociranje</a:t>
            </a:r>
          </a:p>
          <a:p>
            <a:pPr>
              <a:buNone/>
            </a:pPr>
            <a:r>
              <a:rPr lang="sl-SI" sz="6400" dirty="0" smtClean="0"/>
              <a:t>izvaja z konico prsta, z leseno paličko ali s čim podobnim (ne z ostrim predmetom, da ne poškodujemo</a:t>
            </a:r>
          </a:p>
          <a:p>
            <a:pPr>
              <a:buNone/>
            </a:pPr>
            <a:r>
              <a:rPr lang="sl-SI" sz="6400" dirty="0" smtClean="0"/>
              <a:t>kože in ne da izzovemo </a:t>
            </a:r>
            <a:r>
              <a:rPr lang="sl-SI" sz="6400" dirty="0" err="1" smtClean="0"/>
              <a:t>forsirane</a:t>
            </a:r>
            <a:r>
              <a:rPr lang="sl-SI" sz="6400" dirty="0" smtClean="0"/>
              <a:t> bolečine).</a:t>
            </a:r>
          </a:p>
          <a:p>
            <a:pPr>
              <a:buNone/>
            </a:pPr>
            <a:endParaRPr lang="sl-SI" sz="4900" dirty="0" smtClean="0"/>
          </a:p>
          <a:p>
            <a:pPr>
              <a:buNone/>
            </a:pPr>
            <a:r>
              <a:rPr lang="sl-SI" sz="6400" dirty="0" smtClean="0"/>
              <a:t>     Terapijska točka je bolj občutljiva na pritisk, zato je treba biti pozoren pri iskanju.</a:t>
            </a:r>
            <a:br>
              <a:rPr lang="sl-SI" sz="6400" dirty="0" smtClean="0"/>
            </a:br>
            <a:endParaRPr lang="sl-SI" sz="4900" dirty="0" smtClean="0"/>
          </a:p>
          <a:p>
            <a:pPr>
              <a:buNone/>
            </a:pPr>
            <a:r>
              <a:rPr lang="sl-SI" sz="6400" dirty="0" smtClean="0"/>
              <a:t>        Ko najdemo terapijsko točko, se včasih izzove reakcija spontanega giba </a:t>
            </a:r>
            <a:br>
              <a:rPr lang="sl-SI" sz="6400" dirty="0" smtClean="0"/>
            </a:br>
            <a:r>
              <a:rPr lang="sl-SI" sz="6400" dirty="0" smtClean="0"/>
              <a:t>na mestu </a:t>
            </a:r>
            <a:r>
              <a:rPr lang="sl-SI" sz="6400" dirty="0" err="1" smtClean="0"/>
              <a:t>tretmaja</a:t>
            </a:r>
            <a:r>
              <a:rPr lang="sl-SI" sz="6400" dirty="0" smtClean="0"/>
              <a:t> včasih pa celo tudi občutek senzacije v prizadetem delu.</a:t>
            </a:r>
            <a:r>
              <a:rPr lang="sl-SI" sz="6600" dirty="0" smtClean="0"/>
              <a:t> </a:t>
            </a:r>
          </a:p>
          <a:p>
            <a:pPr>
              <a:buNone/>
            </a:pPr>
            <a:r>
              <a:rPr lang="sl-SI" sz="6400" dirty="0" smtClean="0"/>
              <a:t>        Včasih se zaznajo tudi </a:t>
            </a:r>
            <a:r>
              <a:rPr lang="sl-SI" sz="6400" dirty="0" err="1" smtClean="0"/>
              <a:t>teksturne</a:t>
            </a:r>
            <a:r>
              <a:rPr lang="sl-SI" sz="6400" dirty="0" smtClean="0"/>
              <a:t> anomalije (luknjice ali zatrdline), v tem primeru te točke </a:t>
            </a:r>
            <a:br>
              <a:rPr lang="sl-SI" sz="6400" dirty="0" smtClean="0"/>
            </a:br>
            <a:r>
              <a:rPr lang="sl-SI" sz="6400" dirty="0" smtClean="0"/>
              <a:t> je treba najprej malo močnejše zmasirati.</a:t>
            </a:r>
          </a:p>
          <a:p>
            <a:pPr>
              <a:buNone/>
            </a:pPr>
            <a:endParaRPr lang="sl-SI" sz="6400" dirty="0" smtClean="0"/>
          </a:p>
        </p:txBody>
      </p:sp>
      <p:sp>
        <p:nvSpPr>
          <p:cNvPr id="15362" name="AutoShape 2" descr="Artritis zapestja - Kako ga uspešno obvladati? - Medicof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5363" name="Picture 3" descr="C:\Users\Kolarski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84984"/>
            <a:ext cx="2619375" cy="1743075"/>
          </a:xfrm>
          <a:prstGeom prst="rect">
            <a:avLst/>
          </a:prstGeom>
          <a:noFill/>
        </p:spPr>
      </p:pic>
      <p:pic>
        <p:nvPicPr>
          <p:cNvPr id="15364" name="Picture 4" descr="C:\Users\Kolarski\Desktop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12976"/>
            <a:ext cx="3067050" cy="1495425"/>
          </a:xfrm>
          <a:prstGeom prst="rect">
            <a:avLst/>
          </a:prstGeom>
          <a:noFill/>
        </p:spPr>
      </p:pic>
      <p:sp>
        <p:nvSpPr>
          <p:cNvPr id="15366" name="AutoShape 6" descr="Bolečine v stopalu (in rešitve za tovrstne težave) - Fizioterapija z Aj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5367" name="Picture 7" descr="C:\Users\Kolarski\Desktop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5114925"/>
            <a:ext cx="2619375" cy="1743075"/>
          </a:xfrm>
          <a:prstGeom prst="rect">
            <a:avLst/>
          </a:prstGeom>
          <a:noFill/>
        </p:spPr>
      </p:pic>
      <p:pic>
        <p:nvPicPr>
          <p:cNvPr id="15368" name="Picture 8" descr="C:\Users\Kolarski\Desktop\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769768"/>
            <a:ext cx="2787898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79512" y="-2708"/>
            <a:ext cx="896448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l-SI" sz="28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           Načini stimulacije aktivnih točk</a:t>
            </a:r>
            <a:br>
              <a:rPr lang="sl-SI" sz="28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endParaRPr lang="sl-SI" sz="1000" i="1" dirty="0" smtClean="0">
              <a:solidFill>
                <a:srgbClr val="0000FF"/>
              </a:solidFill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r>
              <a:rPr lang="sl-SI" sz="24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1. </a:t>
            </a:r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Pritisk ali akupresura oz. </a:t>
            </a:r>
            <a:r>
              <a:rPr lang="sl-SI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manualna</a:t>
            </a:r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sl-SI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kompresija</a:t>
            </a:r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sl-SI" dirty="0" smtClean="0">
                <a:ea typeface="Times New Roman" pitchFamily="18" charset="0"/>
                <a:cs typeface="Arial" pitchFamily="34" charset="0"/>
              </a:rPr>
              <a:t>je osnovni način stimulacije.</a:t>
            </a:r>
          </a:p>
          <a:p>
            <a:pPr>
              <a:buNone/>
            </a:pPr>
            <a:r>
              <a:rPr lang="sl-SI" dirty="0" smtClean="0"/>
              <a:t>Ko se najde občutljiva točka, se lahko drži statični pritisk za nekaj sekund, potem pa se </a:t>
            </a:r>
            <a:br>
              <a:rPr lang="sl-SI" dirty="0" smtClean="0"/>
            </a:br>
            <a:r>
              <a:rPr lang="sl-SI" dirty="0" smtClean="0"/>
              <a:t>izvaja rotacija (ni pomembna smer) za še nekaj minut. Pritisk se poljubno lahko tudi poveča.</a:t>
            </a:r>
          </a:p>
          <a:p>
            <a:pPr>
              <a:buNone/>
            </a:pPr>
            <a:endParaRPr lang="sl-SI" sz="800" dirty="0" smtClean="0"/>
          </a:p>
          <a:p>
            <a:pPr>
              <a:buNone/>
            </a:pPr>
            <a:r>
              <a:rPr lang="sl-SI" dirty="0" smtClean="0"/>
              <a:t>Ta stimulacija se dela do zmanjšanja (včasih celo prenehanja bolečine) in občutka lokalne toplote, kar naj bi pomenilo vsaj 3 minute po točki. </a:t>
            </a:r>
            <a:br>
              <a:rPr lang="sl-SI" dirty="0" smtClean="0"/>
            </a:br>
            <a:r>
              <a:rPr lang="sl-SI" dirty="0" smtClean="0"/>
              <a:t>Potem je treba to ponoviti še na drugem parnem segmentu (dlan-dlan, stopalo-stopalo); </a:t>
            </a:r>
            <a:br>
              <a:rPr lang="sl-SI" dirty="0" smtClean="0"/>
            </a:br>
            <a:r>
              <a:rPr lang="sl-SI" dirty="0" smtClean="0"/>
              <a:t>lahko pa tudi na vseh segmentih. </a:t>
            </a:r>
          </a:p>
          <a:p>
            <a:pPr>
              <a:buNone/>
            </a:pPr>
            <a:endParaRPr lang="sl-SI" sz="800" dirty="0" smtClean="0"/>
          </a:p>
          <a:p>
            <a:pPr>
              <a:buNone/>
            </a:pPr>
            <a:r>
              <a:rPr lang="sl-SI" dirty="0" smtClean="0"/>
              <a:t>V primeru da je več bolečih/občutljivih točk, se vsaka terapijska točka obravnava posebej.</a:t>
            </a:r>
          </a:p>
          <a:p>
            <a:pPr>
              <a:buNone/>
            </a:pPr>
            <a:r>
              <a:rPr lang="sl-SI" sz="800" dirty="0" smtClean="0"/>
              <a:t/>
            </a:r>
            <a:br>
              <a:rPr lang="sl-SI" sz="800" dirty="0" smtClean="0"/>
            </a:br>
            <a:r>
              <a:rPr lang="sl-SI" dirty="0" smtClean="0"/>
              <a:t>To predvsem velja za akutna stanja.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                               V primeru kroničnih težavah se točka stimulira 3-5 minut, </a:t>
            </a:r>
          </a:p>
          <a:p>
            <a:r>
              <a:rPr lang="sl-SI" dirty="0" smtClean="0"/>
              <a:t>                               vsake 3-4 ure vsaki dan, dokler se stanje ne izboljša</a:t>
            </a:r>
          </a:p>
          <a:p>
            <a:endParaRPr lang="sl-SI" dirty="0" smtClean="0"/>
          </a:p>
          <a:p>
            <a:r>
              <a:rPr lang="sl-SI" dirty="0" smtClean="0"/>
              <a:t>Spremenjeni občutki na mestu </a:t>
            </a:r>
            <a:r>
              <a:rPr lang="sl-SI" dirty="0" err="1" smtClean="0"/>
              <a:t>tretmaja</a:t>
            </a:r>
            <a:r>
              <a:rPr lang="sl-SI" dirty="0" smtClean="0"/>
              <a:t> kot so srbečica, </a:t>
            </a:r>
            <a:r>
              <a:rPr lang="sl-SI" sz="1400" dirty="0" smtClean="0"/>
              <a:t>“</a:t>
            </a:r>
            <a:r>
              <a:rPr lang="sl-SI" dirty="0" smtClean="0"/>
              <a:t>aktivna</a:t>
            </a:r>
            <a:r>
              <a:rPr lang="sl-SI" sz="1400" dirty="0" smtClean="0"/>
              <a:t>” </a:t>
            </a:r>
            <a:r>
              <a:rPr lang="sl-SI" dirty="0" smtClean="0"/>
              <a:t>bolečina,</a:t>
            </a:r>
            <a:br>
              <a:rPr lang="sl-SI" dirty="0" smtClean="0"/>
            </a:br>
            <a:r>
              <a:rPr lang="sl-SI" dirty="0" smtClean="0"/>
              <a:t>občutek toplote in zbadanje so signali učinka na te aktivne točke.</a:t>
            </a:r>
          </a:p>
          <a:p>
            <a:pPr>
              <a:buNone/>
            </a:pPr>
            <a:endParaRPr lang="sl-SI" dirty="0"/>
          </a:p>
        </p:txBody>
      </p:sp>
      <p:sp>
        <p:nvSpPr>
          <p:cNvPr id="1026" name="AutoShape 2" descr="Akupresurne točke za boljše spanje | Bodi ek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1028" name="AutoShape 4" descr="Čudežne masažne točke na stopalih so pomemben kazatelj bolezn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29" name="Picture 5" descr="C:\Users\Kolarski\Desktop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5185969"/>
            <a:ext cx="2232248" cy="1672031"/>
          </a:xfrm>
          <a:prstGeom prst="rect">
            <a:avLst/>
          </a:prstGeom>
          <a:noFill/>
        </p:spPr>
      </p:pic>
      <p:pic>
        <p:nvPicPr>
          <p:cNvPr id="1030" name="Picture 6" descr="C:\Users\Kolarski\Desktop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939068"/>
            <a:ext cx="1979712" cy="1918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AutoShape 4" descr="Akupresurni masažni prstan za dvig energije in koncetracije - Ekvili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54278" name="AutoShape 6" descr="Akupresurni masažni prstan za dvig energije in koncetracije - Ekvili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9" name="Pravokotnik 8"/>
          <p:cNvSpPr/>
          <p:nvPr/>
        </p:nvSpPr>
        <p:spPr>
          <a:xfrm>
            <a:off x="0" y="1052736"/>
            <a:ext cx="75243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Stimulacija</a:t>
            </a:r>
            <a:r>
              <a:rPr lang="sl-SI" sz="16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sl-SI" sz="24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2.</a:t>
            </a:r>
            <a:r>
              <a:rPr lang="sl-SI" sz="2400" dirty="0" smtClean="0">
                <a:solidFill>
                  <a:srgbClr val="0070C0"/>
                </a:solidFill>
              </a:rPr>
              <a:t> </a:t>
            </a:r>
            <a:r>
              <a:rPr lang="sl-SI" sz="1600" u="sng" dirty="0" smtClean="0"/>
              <a:t>Statična 24-urna terapija s pritiskom</a:t>
            </a:r>
            <a:r>
              <a:rPr lang="sl-SI" sz="1600" dirty="0" smtClean="0"/>
              <a:t> je dejansko obliž pod katerim </a:t>
            </a:r>
            <a:br>
              <a:rPr lang="sl-SI" sz="1600" dirty="0" smtClean="0"/>
            </a:br>
            <a:r>
              <a:rPr lang="sl-SI" sz="1600" dirty="0" smtClean="0"/>
              <a:t>je riž, žito, ajda, kamenček, čili… oz katerakoli mehansko ali kemično aktivna snov.</a:t>
            </a:r>
            <a:br>
              <a:rPr lang="sl-SI" sz="1600" dirty="0" smtClean="0"/>
            </a:br>
            <a:r>
              <a:rPr lang="sl-SI" sz="1600" dirty="0" smtClean="0"/>
              <a:t>Pri tem naj bi se na vsake 3-4 ure izvedel dinamični pritisk na semena (snov). </a:t>
            </a:r>
            <a:br>
              <a:rPr lang="sl-SI" sz="1600" dirty="0" smtClean="0"/>
            </a:br>
            <a:r>
              <a:rPr lang="sl-SI" sz="1600" dirty="0" smtClean="0"/>
              <a:t>Po 24 urah se dajo nova semena in </a:t>
            </a:r>
            <a:r>
              <a:rPr lang="sl-SI" sz="1600" dirty="0" err="1" smtClean="0"/>
              <a:t>tretma</a:t>
            </a:r>
            <a:r>
              <a:rPr lang="sl-SI" sz="1600" dirty="0" smtClean="0"/>
              <a:t> se ponovi.</a:t>
            </a:r>
            <a:br>
              <a:rPr lang="sl-SI" sz="1600" dirty="0" smtClean="0"/>
            </a:br>
            <a:r>
              <a:rPr lang="sl-SI" sz="1600" dirty="0" smtClean="0"/>
              <a:t>Ta metoda (24 ur) je dokaj uspešna pri starih kroničnih </a:t>
            </a:r>
            <a:br>
              <a:rPr lang="sl-SI" sz="1600" dirty="0" smtClean="0"/>
            </a:br>
            <a:r>
              <a:rPr lang="sl-SI" sz="1600" dirty="0" smtClean="0"/>
              <a:t>težavah ki jih spremlja nenehna bolečina in pri otrocih.</a:t>
            </a:r>
          </a:p>
        </p:txBody>
      </p:sp>
      <p:sp>
        <p:nvSpPr>
          <p:cNvPr id="74754" name="AutoShape 2" descr="Phalanges Photos, Images &amp; Picture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74756" name="AutoShape 4" descr="Phalanx bone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3074" name="Picture 2" descr="Weroplast® PowerTex - Obliži za konico prstov – črni (50 obližev) -  odprodaja - A Fo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60648"/>
            <a:ext cx="2123728" cy="2123728"/>
          </a:xfrm>
          <a:prstGeom prst="rect">
            <a:avLst/>
          </a:prstGeom>
          <a:noFill/>
        </p:spPr>
      </p:pic>
      <p:sp>
        <p:nvSpPr>
          <p:cNvPr id="11" name="Pravokotnik 10"/>
          <p:cNvSpPr/>
          <p:nvPr/>
        </p:nvSpPr>
        <p:spPr>
          <a:xfrm>
            <a:off x="3347864" y="5949280"/>
            <a:ext cx="53285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900" dirty="0" smtClean="0"/>
              <a:t> </a:t>
            </a:r>
          </a:p>
        </p:txBody>
      </p:sp>
      <p:sp>
        <p:nvSpPr>
          <p:cNvPr id="12" name="Pravokotnik 11"/>
          <p:cNvSpPr/>
          <p:nvPr/>
        </p:nvSpPr>
        <p:spPr>
          <a:xfrm>
            <a:off x="1403648" y="260648"/>
            <a:ext cx="46506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2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Še drugi načini stimulacije aktivnih točk</a:t>
            </a:r>
            <a:endParaRPr lang="sl-SI" sz="2200" dirty="0"/>
          </a:p>
        </p:txBody>
      </p:sp>
      <p:pic>
        <p:nvPicPr>
          <p:cNvPr id="3078" name="Picture 6" descr="Ajda seme - Kmetija Burg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492896"/>
            <a:ext cx="2851517" cy="2376264"/>
          </a:xfrm>
          <a:prstGeom prst="rect">
            <a:avLst/>
          </a:prstGeom>
          <a:noFill/>
        </p:spPr>
      </p:pic>
      <p:sp>
        <p:nvSpPr>
          <p:cNvPr id="14" name="Pravokotnik 13"/>
          <p:cNvSpPr/>
          <p:nvPr/>
        </p:nvSpPr>
        <p:spPr>
          <a:xfrm>
            <a:off x="4283968" y="2780928"/>
            <a:ext cx="1930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1600" dirty="0" smtClean="0"/>
              <a:t>Semena grobih oblik </a:t>
            </a:r>
            <a:br>
              <a:rPr lang="sl-SI" sz="1600" dirty="0" smtClean="0"/>
            </a:br>
            <a:r>
              <a:rPr lang="sl-SI" sz="1600" dirty="0" smtClean="0"/>
              <a:t>boljše stimulirajo</a:t>
            </a:r>
            <a:endParaRPr lang="sl-SI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624736" cy="504056"/>
          </a:xfrm>
        </p:spPr>
        <p:txBody>
          <a:bodyPr>
            <a:normAutofit/>
          </a:bodyPr>
          <a:lstStyle/>
          <a:p>
            <a:r>
              <a:rPr lang="sl-SI" sz="2000" b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          Žleze z notranjim izločanjem</a:t>
            </a:r>
            <a:r>
              <a:rPr lang="sl-SI" sz="2000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 ali </a:t>
            </a:r>
            <a:r>
              <a:rPr lang="sl-SI" sz="2000" b="1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endokrine žleze </a:t>
            </a:r>
            <a:endParaRPr lang="sl-SI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Ograda vsebine 3" descr="Uvod v BIOLOGIJO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1602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3059832" y="2311424"/>
            <a:ext cx="5616624" cy="27392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Med žleze z notranjim izločanjem spadajo: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ščitnica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tiroksin, </a:t>
            </a:r>
            <a:r>
              <a:rPr kumimoji="0" lang="sl-SI" sz="1400" b="0" i="0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kalcitonin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obščitnice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sl-SI" sz="1400" b="0" i="0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parathormon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) in 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nadledvična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kortikoidi, adrenalin, </a:t>
            </a:r>
            <a:r>
              <a:rPr kumimoji="0" lang="sl-SI" sz="1400" b="0" i="0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noradrenalin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)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6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                                                                           urejajo presnovo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priželjc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sl-SI" sz="1400" b="0" i="0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timozin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),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češarika ali</a:t>
            </a:r>
            <a:r>
              <a:rPr kumimoji="0" lang="sl-SI" sz="1400" b="0" i="0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 epifiza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(melatonin)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in</a:t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- </a:t>
            </a: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spolne žleze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Arial" pitchFamily="34" charset="0"/>
              </a:rPr>
              <a:t>jajčnik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estrogen, progesteron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ea typeface="Times New Roman" pitchFamily="18" charset="0"/>
                <a:cs typeface="Arial" pitchFamily="34" charset="0"/>
              </a:rPr>
              <a:t>moda 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testosteron</a:t>
            </a: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/>
            </a:r>
            <a:b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strike="noStrike" cap="none" normalizeH="0" baseline="0" dirty="0" smtClean="0">
                <a:ln>
                  <a:noFill/>
                </a:ln>
                <a:solidFill>
                  <a:srgbClr val="202122"/>
                </a:solidFill>
                <a:effectLst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</a:t>
            </a:r>
            <a:r>
              <a:rPr kumimoji="0" lang="sl-SI" sz="16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urejajo rast in razvoj</a:t>
            </a:r>
          </a:p>
        </p:txBody>
      </p:sp>
      <p:sp>
        <p:nvSpPr>
          <p:cNvPr id="20" name="Pravokotnik 19"/>
          <p:cNvSpPr/>
          <p:nvPr/>
        </p:nvSpPr>
        <p:spPr>
          <a:xfrm>
            <a:off x="1115616" y="764704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sl-SI" dirty="0" smtClean="0">
                <a:solidFill>
                  <a:srgbClr val="202122"/>
                </a:solidFill>
                <a:ea typeface="Times New Roman" pitchFamily="18" charset="0"/>
                <a:cs typeface="Arial" pitchFamily="34" charset="0"/>
              </a:rPr>
              <a:t>svoje izločke (hormone) izločajo neposredno v kri, limfo ali v določeno tkivo. </a:t>
            </a:r>
          </a:p>
        </p:txBody>
      </p:sp>
      <p:sp>
        <p:nvSpPr>
          <p:cNvPr id="7" name="Pravokotnik 6"/>
          <p:cNvSpPr/>
          <p:nvPr/>
        </p:nvSpPr>
        <p:spPr>
          <a:xfrm>
            <a:off x="755576" y="5517232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Hipotalamus </a:t>
            </a:r>
            <a:r>
              <a:rPr lang="sl-SI" sz="1400" dirty="0" smtClean="0"/>
              <a:t>je center za dnevno </a:t>
            </a:r>
            <a:r>
              <a:rPr lang="sl-SI" sz="1400" dirty="0" err="1" smtClean="0"/>
              <a:t>bioritmiko</a:t>
            </a:r>
            <a:r>
              <a:rPr lang="sl-SI" sz="1400" dirty="0" smtClean="0"/>
              <a:t>; obnašanje (agresivnost, spanje in budnost),</a:t>
            </a:r>
          </a:p>
          <a:p>
            <a:r>
              <a:rPr lang="sl-SI" sz="1400" dirty="0" smtClean="0"/>
              <a:t>uravnava telesno temperaturo,</a:t>
            </a:r>
            <a:r>
              <a:rPr lang="sl-SI" sz="1400" b="1" dirty="0" smtClean="0"/>
              <a:t> </a:t>
            </a:r>
            <a:r>
              <a:rPr lang="sl-SI" sz="1400" dirty="0" smtClean="0"/>
              <a:t>hranjenje (center za lakoto in sitost, center za žejo)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0" y="548680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 </a:t>
            </a:r>
            <a:r>
              <a:rPr lang="sl-SI" sz="1600" dirty="0" smtClean="0"/>
              <a:t>Štiri glavne vrste hormonov, ki vplivajo na naše občutke sreče so               </a:t>
            </a:r>
            <a:br>
              <a:rPr lang="sl-SI" sz="1600" dirty="0" smtClean="0"/>
            </a:br>
            <a:r>
              <a:rPr lang="sl-SI" sz="1600" dirty="0" smtClean="0"/>
              <a:t>                                             dopamin,</a:t>
            </a:r>
            <a:r>
              <a:rPr lang="sl-SI" sz="1600" b="1" dirty="0" smtClean="0"/>
              <a:t> </a:t>
            </a:r>
            <a:r>
              <a:rPr lang="sl-SI" sz="1600" dirty="0" smtClean="0"/>
              <a:t>serotonin,</a:t>
            </a:r>
            <a:r>
              <a:rPr lang="sl-SI" sz="1600" b="1" dirty="0" smtClean="0"/>
              <a:t> </a:t>
            </a:r>
            <a:r>
              <a:rPr lang="sl-SI" sz="1600" dirty="0" err="1" smtClean="0"/>
              <a:t>oksitocin</a:t>
            </a:r>
            <a:r>
              <a:rPr lang="sl-SI" sz="1600" b="1" dirty="0" smtClean="0"/>
              <a:t> </a:t>
            </a:r>
            <a:r>
              <a:rPr lang="sl-SI" sz="1600" dirty="0" smtClean="0"/>
              <a:t>in endorfini. </a:t>
            </a:r>
            <a:br>
              <a:rPr lang="sl-SI" sz="1600" dirty="0" smtClean="0"/>
            </a:br>
            <a:r>
              <a:rPr lang="sl-SI" sz="1600" dirty="0" smtClean="0"/>
              <a:t>   Kako spodbuditi hormone sreče?</a:t>
            </a:r>
            <a:r>
              <a:rPr lang="sl-SI" sz="1600" b="1" dirty="0" smtClean="0"/>
              <a:t/>
            </a:r>
            <a:br>
              <a:rPr lang="sl-SI" sz="1600" b="1" dirty="0" smtClean="0"/>
            </a:br>
            <a:r>
              <a:rPr lang="sl-SI" sz="1600" dirty="0" smtClean="0"/>
              <a:t>* Sončna svetloba, zdrav spanec in fizična vadba.</a:t>
            </a:r>
            <a:br>
              <a:rPr lang="sl-SI" sz="1600" dirty="0" smtClean="0"/>
            </a:br>
            <a:r>
              <a:rPr lang="sl-SI" sz="1600" dirty="0" smtClean="0"/>
              <a:t>* Zdrava hrana in temna čokolada.</a:t>
            </a:r>
            <a:br>
              <a:rPr lang="sl-SI" sz="1600" dirty="0" smtClean="0"/>
            </a:br>
            <a:r>
              <a:rPr lang="sl-SI" sz="1600" dirty="0" smtClean="0"/>
              <a:t>* Meditacija in čuječnost </a:t>
            </a:r>
            <a:r>
              <a:rPr lang="sl-SI" sz="1400" dirty="0" smtClean="0"/>
              <a:t/>
            </a:r>
            <a:br>
              <a:rPr lang="sl-SI" sz="1400" dirty="0" smtClean="0"/>
            </a:br>
            <a:r>
              <a:rPr lang="sl-SI" sz="1050" dirty="0" smtClean="0"/>
              <a:t>                              </a:t>
            </a:r>
            <a:r>
              <a:rPr lang="sl-SI" sz="1200" dirty="0" smtClean="0"/>
              <a:t>(namesto da premlevamo o preteklosti ali se obremenjujemo zaradi prihodnosti smo osredinjeni na doživljanje v danem trenutku).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sz="1600" dirty="0" smtClean="0"/>
              <a:t>* Postavljanje ciljev in njihovo doseganje.</a:t>
            </a:r>
            <a:r>
              <a:rPr lang="sl-SI" sz="1600" b="1" dirty="0" smtClean="0"/>
              <a:t/>
            </a:r>
            <a:br>
              <a:rPr lang="sl-SI" sz="1600" b="1" dirty="0" smtClean="0"/>
            </a:br>
            <a:r>
              <a:rPr lang="sl-SI" sz="1600" dirty="0" smtClean="0"/>
              <a:t>*</a:t>
            </a:r>
            <a:r>
              <a:rPr lang="sl-SI" sz="1600" b="1" dirty="0" smtClean="0"/>
              <a:t> </a:t>
            </a:r>
            <a:r>
              <a:rPr lang="sl-SI" sz="1600" dirty="0" smtClean="0"/>
              <a:t>Dobrodelna dejanja ali izražanje hvaležnosti.</a:t>
            </a:r>
            <a:br>
              <a:rPr lang="sl-SI" sz="1600" dirty="0" smtClean="0"/>
            </a:br>
            <a:r>
              <a:rPr lang="sl-SI" sz="1600" dirty="0" smtClean="0"/>
              <a:t>* Smeh, glasba, objemi in dotiki.</a:t>
            </a:r>
            <a:br>
              <a:rPr lang="sl-SI" sz="1600" dirty="0" smtClean="0"/>
            </a:br>
            <a:r>
              <a:rPr lang="sl-SI" sz="1600" dirty="0" smtClean="0"/>
              <a:t>* Zadostno tekočine.</a:t>
            </a:r>
          </a:p>
          <a:p>
            <a:endParaRPr lang="sl-SI" sz="1600" dirty="0" smtClean="0"/>
          </a:p>
          <a:p>
            <a:endParaRPr lang="sl-SI" sz="1600" dirty="0" smtClean="0"/>
          </a:p>
          <a:p>
            <a:r>
              <a:rPr lang="sl-SI" sz="1600" dirty="0" smtClean="0"/>
              <a:t>         Z nič od zgoraj naštetega ni treba pretiravati ker skoraj vse od tega nam lahko nekoliko škoduje.</a:t>
            </a:r>
          </a:p>
          <a:p>
            <a:endParaRPr lang="sl-SI" sz="1600" dirty="0" smtClean="0"/>
          </a:p>
          <a:p>
            <a:endParaRPr lang="sl-SI" sz="1600" dirty="0" smtClean="0"/>
          </a:p>
          <a:p>
            <a:endParaRPr lang="sl-SI" sz="1600" dirty="0" smtClean="0"/>
          </a:p>
          <a:p>
            <a:endParaRPr lang="sl-SI" sz="1600" dirty="0" smtClean="0"/>
          </a:p>
          <a:p>
            <a:endParaRPr lang="sl-SI" sz="1600" dirty="0" smtClean="0"/>
          </a:p>
          <a:p>
            <a:r>
              <a:rPr lang="sl-SI" sz="1600" dirty="0" smtClean="0"/>
              <a:t/>
            </a:r>
            <a:br>
              <a:rPr lang="sl-SI" sz="1600" dirty="0" smtClean="0"/>
            </a:br>
            <a:r>
              <a:rPr lang="sl-SI" sz="1200" dirty="0" smtClean="0"/>
              <a:t>    A čeprav večina ljudi pazi na znake dehidracije, je prekomerna </a:t>
            </a:r>
            <a:r>
              <a:rPr lang="sl-SI" sz="1200" dirty="0" err="1" smtClean="0"/>
              <a:t>hidracija</a:t>
            </a:r>
            <a:r>
              <a:rPr lang="sl-SI" sz="1200" dirty="0" smtClean="0"/>
              <a:t> enako nevarna. Če zaužijete preveč vode lahko pride do </a:t>
            </a:r>
            <a:r>
              <a:rPr lang="sl-SI" sz="1200" dirty="0" err="1" smtClean="0"/>
              <a:t>hiponatremije</a:t>
            </a:r>
            <a:r>
              <a:rPr lang="sl-SI" sz="1200" dirty="0" smtClean="0"/>
              <a:t>.     </a:t>
            </a:r>
            <a:br>
              <a:rPr lang="sl-SI" sz="1200" dirty="0" smtClean="0"/>
            </a:br>
            <a:r>
              <a:rPr lang="sl-SI" sz="1200" dirty="0" smtClean="0"/>
              <a:t>    Raven natrija v krvi je pod normalnimi vrednostmi. Prehitro popravljanje </a:t>
            </a:r>
            <a:r>
              <a:rPr lang="sl-SI" sz="1200" dirty="0" err="1" smtClean="0"/>
              <a:t>hiponatriemije</a:t>
            </a:r>
            <a:r>
              <a:rPr lang="sl-SI" sz="1200" dirty="0" smtClean="0"/>
              <a:t> lahko povzroči resne zaplete.</a:t>
            </a:r>
            <a:endParaRPr lang="sl-SI" sz="1200" dirty="0"/>
          </a:p>
        </p:txBody>
      </p:sp>
      <p:sp>
        <p:nvSpPr>
          <p:cNvPr id="1026" name="AutoShape 2" descr="If You Want to Be Truly Happy, Stop Worrying About These 24 Things in Your  Lif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27" name="Picture 3" descr="C:\Users\Kolarski\Desktop\happ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6632"/>
            <a:ext cx="3419872" cy="15870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6408712" cy="576064"/>
          </a:xfrm>
        </p:spPr>
        <p:txBody>
          <a:bodyPr>
            <a:noAutofit/>
          </a:bodyPr>
          <a:lstStyle/>
          <a:p>
            <a:r>
              <a:rPr lang="sl-SI" sz="2400" i="1" dirty="0" smtClean="0"/>
              <a:t>Pri  izvajanje </a:t>
            </a:r>
            <a:r>
              <a:rPr lang="sl-SI" sz="2400" i="1" dirty="0" err="1" smtClean="0"/>
              <a:t>refleksoterapije</a:t>
            </a:r>
            <a:r>
              <a:rPr lang="sl-SI" sz="2400" i="1" dirty="0" smtClean="0"/>
              <a:t> je treba vedeti</a:t>
            </a:r>
            <a:endParaRPr lang="sl-SI" sz="2400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67544" y="764704"/>
            <a:ext cx="8136904" cy="41764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sl-SI" sz="1600" dirty="0" smtClean="0"/>
              <a:t>Diagnoza ki jo postavi zdravnik je neprecenljiva za zdravljenje vsake bolezni.</a:t>
            </a:r>
            <a:br>
              <a:rPr lang="sl-SI" sz="1600" dirty="0" smtClean="0"/>
            </a:br>
            <a:endParaRPr lang="sl-SI" sz="3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Diagnoza je v medicini prepoznavanje bolezni.  Z anamnezo zdravnik ugotovi simptome, </a:t>
            </a:r>
            <a:br>
              <a:rPr lang="sl-SI" sz="1600" dirty="0" smtClean="0"/>
            </a:br>
            <a:r>
              <a:rPr lang="sl-SI" sz="1600" dirty="0" smtClean="0"/>
              <a:t>ki se pojavljajo pri bolniku in bi lahko kazali na določeno bolezen.</a:t>
            </a:r>
          </a:p>
          <a:p>
            <a:pPr>
              <a:buNone/>
            </a:pPr>
            <a:endParaRPr lang="sl-SI" sz="3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Pri </a:t>
            </a:r>
            <a:r>
              <a:rPr lang="sl-SI" sz="1600" dirty="0" err="1" smtClean="0"/>
              <a:t>konvencialnem</a:t>
            </a:r>
            <a:r>
              <a:rPr lang="sl-SI" sz="1600" dirty="0" smtClean="0"/>
              <a:t> zdravljenju je mala razlika v učinkih med pacienti.</a:t>
            </a:r>
            <a:br>
              <a:rPr lang="sl-SI" sz="1600" dirty="0" smtClean="0"/>
            </a:br>
            <a:r>
              <a:rPr lang="sl-SI" sz="1600" dirty="0" smtClean="0"/>
              <a:t>Pri alternativnem zdravljenju je velika razlika v učinkih med pacienti. </a:t>
            </a:r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Razlike med različnimi RT je v filozofiji avtorja (</a:t>
            </a:r>
            <a:r>
              <a:rPr lang="sl-SI" sz="1600" dirty="0" err="1" smtClean="0"/>
              <a:t>ajurvedska</a:t>
            </a:r>
            <a:r>
              <a:rPr lang="sl-SI" sz="1600" dirty="0" smtClean="0"/>
              <a:t>, kitajska, vietnamska …)</a:t>
            </a:r>
          </a:p>
          <a:p>
            <a:pPr>
              <a:buNone/>
            </a:pPr>
            <a:endParaRPr lang="sl-SI" sz="3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Alternativne metode zdravljenja so le v pomoč (torej niso adekvatno nadomestilo) </a:t>
            </a:r>
            <a:r>
              <a:rPr lang="sl-SI" sz="1600" dirty="0" err="1" smtClean="0"/>
              <a:t>konvencialnemu</a:t>
            </a:r>
            <a:r>
              <a:rPr lang="sl-SI" sz="1600" dirty="0" smtClean="0"/>
              <a:t> zdravljenju čeprav včasih alternativa naredi mali čudež  </a:t>
            </a:r>
            <a:r>
              <a:rPr lang="sl-SI" sz="1600" dirty="0" smtClean="0">
                <a:sym typeface="Wingdings" pitchFamily="2" charset="2"/>
              </a:rPr>
              <a:t></a:t>
            </a:r>
            <a:br>
              <a:rPr lang="sl-SI" sz="1600" dirty="0" smtClean="0">
                <a:sym typeface="Wingdings" pitchFamily="2" charset="2"/>
              </a:rPr>
            </a:br>
            <a:endParaRPr lang="sl-SI" sz="300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Pacient  in terapevt opazujeta stanje ter previdno balansirajta dozo alternative in </a:t>
            </a:r>
            <a:br>
              <a:rPr lang="sl-SI" sz="1600" dirty="0" smtClean="0"/>
            </a:br>
            <a:r>
              <a:rPr lang="sl-SI" sz="1600" dirty="0" smtClean="0"/>
              <a:t>dozo </a:t>
            </a:r>
            <a:r>
              <a:rPr lang="sl-SI" sz="1600" dirty="0" err="1" smtClean="0"/>
              <a:t>konvencialnosti</a:t>
            </a:r>
            <a:r>
              <a:rPr lang="sl-SI" sz="1600" dirty="0" smtClean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Ali je mogoče nadzorovati in preprečiti refleks oziroma odziv </a:t>
            </a:r>
            <a:r>
              <a:rPr lang="sl-SI" sz="1600" dirty="0" err="1" smtClean="0"/>
              <a:t>efektorja</a:t>
            </a:r>
            <a:r>
              <a:rPr lang="sl-SI" sz="1600" dirty="0" smtClean="0"/>
              <a:t>? = S fokusirano koncentracijo smo sposobni zajeziti nekatere odzive    … toda to je pogosto na našo škodo. </a:t>
            </a:r>
            <a:br>
              <a:rPr lang="sl-SI" sz="1600" dirty="0" smtClean="0"/>
            </a:br>
            <a:endParaRPr lang="sl-SI" sz="300" dirty="0" smtClean="0"/>
          </a:p>
          <a:p>
            <a:pPr>
              <a:buFont typeface="Wingdings" pitchFamily="2" charset="2"/>
              <a:buChar char="Ø"/>
            </a:pPr>
            <a:r>
              <a:rPr lang="sl-SI" sz="1600" dirty="0" smtClean="0"/>
              <a:t>Pozorni moramo biti na kontraindikacije ker osnovno nam je pravilo </a:t>
            </a:r>
            <a:br>
              <a:rPr lang="sl-SI" sz="1600" dirty="0" smtClean="0"/>
            </a:br>
            <a:r>
              <a:rPr lang="sl-SI" sz="1600" dirty="0" smtClean="0"/>
              <a:t>                                                                              </a:t>
            </a:r>
            <a:r>
              <a:rPr lang="sl-SI" sz="1600" dirty="0" err="1" smtClean="0"/>
              <a:t>Primum</a:t>
            </a:r>
            <a:r>
              <a:rPr lang="sl-SI" sz="1600" dirty="0" smtClean="0"/>
              <a:t> </a:t>
            </a:r>
            <a:r>
              <a:rPr lang="sl-SI" sz="1600" dirty="0" err="1" smtClean="0"/>
              <a:t>non</a:t>
            </a:r>
            <a:r>
              <a:rPr lang="sl-SI" sz="1600" dirty="0" smtClean="0"/>
              <a:t> </a:t>
            </a:r>
            <a:r>
              <a:rPr lang="sl-SI" sz="1600" dirty="0" err="1" smtClean="0"/>
              <a:t>noncere</a:t>
            </a:r>
            <a:r>
              <a:rPr lang="sl-SI" sz="1600" dirty="0" smtClean="0"/>
              <a:t>.  (Najprej ne škodovati)</a:t>
            </a:r>
          </a:p>
        </p:txBody>
      </p:sp>
      <p:sp>
        <p:nvSpPr>
          <p:cNvPr id="4" name="Pravokotnik 3"/>
          <p:cNvSpPr/>
          <p:nvPr/>
        </p:nvSpPr>
        <p:spPr>
          <a:xfrm>
            <a:off x="251520" y="4581128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700" dirty="0" smtClean="0"/>
              <a:t/>
            </a:r>
            <a:br>
              <a:rPr lang="sl-SI" sz="1700" dirty="0" smtClean="0"/>
            </a:br>
            <a:r>
              <a:rPr lang="sl-SI" sz="1700" dirty="0" smtClean="0"/>
              <a:t> </a:t>
            </a:r>
          </a:p>
          <a:p>
            <a:pPr lvl="0"/>
            <a:r>
              <a:rPr lang="sl-SI" sz="1600" dirty="0" err="1" smtClean="0"/>
              <a:t>Refleksologija</a:t>
            </a:r>
            <a:r>
              <a:rPr lang="sl-SI" sz="1600" dirty="0" smtClean="0"/>
              <a:t>, </a:t>
            </a:r>
            <a:r>
              <a:rPr lang="sl-SI" sz="1600" dirty="0" err="1" smtClean="0"/>
              <a:t>refleksoterapija</a:t>
            </a:r>
            <a:r>
              <a:rPr lang="sl-SI" sz="1600" dirty="0" smtClean="0"/>
              <a:t>, refleksna masaža, refleksni odgovori, refleksi, </a:t>
            </a:r>
            <a:r>
              <a:rPr lang="sl-SI" sz="1600" dirty="0" err="1" smtClean="0"/>
              <a:t>refleksi</a:t>
            </a:r>
            <a:r>
              <a:rPr lang="sl-SI" sz="1600" dirty="0" smtClean="0"/>
              <a:t>, </a:t>
            </a:r>
            <a:r>
              <a:rPr lang="sl-SI" sz="1600" dirty="0" err="1" smtClean="0"/>
              <a:t>refleksi</a:t>
            </a:r>
            <a:r>
              <a:rPr lang="sl-SI" sz="1600" dirty="0" smtClean="0"/>
              <a:t> …</a:t>
            </a:r>
            <a:br>
              <a:rPr lang="sl-SI" sz="1600" dirty="0" smtClean="0"/>
            </a:br>
            <a:r>
              <a:rPr lang="sl-SI" sz="400" dirty="0" smtClean="0"/>
              <a:t/>
            </a:r>
            <a:br>
              <a:rPr lang="sl-SI" sz="400" dirty="0" smtClean="0"/>
            </a:br>
            <a:r>
              <a:rPr lang="sl-SI" sz="1600" dirty="0" smtClean="0"/>
              <a:t>Refleksi so eden od programov za preživetje. Delovanje hrbtenjačnih živcev in vegetativni sistem     </a:t>
            </a:r>
            <a:br>
              <a:rPr lang="sl-SI" sz="1600" dirty="0" smtClean="0"/>
            </a:br>
            <a:r>
              <a:rPr lang="sl-SI" sz="1600" dirty="0" smtClean="0"/>
              <a:t>so tudi programi za preživetje. Intuicija, instinkt, empatija, …  so tudi programi za preživetje.</a:t>
            </a:r>
          </a:p>
          <a:p>
            <a:pPr lvl="0">
              <a:buNone/>
            </a:pPr>
            <a:r>
              <a:rPr lang="sl-SI" sz="1400" b="1" dirty="0" smtClean="0"/>
              <a:t/>
            </a:r>
            <a:br>
              <a:rPr lang="sl-SI" sz="1400" b="1" dirty="0" smtClean="0"/>
            </a:br>
            <a:r>
              <a:rPr lang="sl-SI" sz="1600" b="1" dirty="0" smtClean="0"/>
              <a:t>                                                    </a:t>
            </a:r>
            <a:r>
              <a:rPr lang="sl-SI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Programi, programi, </a:t>
            </a:r>
            <a:r>
              <a:rPr lang="sl-SI" i="1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programi</a:t>
            </a:r>
            <a:r>
              <a:rPr lang="sl-SI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…     Kdo pa je programer?  </a:t>
            </a:r>
            <a:r>
              <a:rPr lang="sl-SI" sz="20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  <a:sym typeface="Wingdings" pitchFamily="2" charset="2"/>
              </a:rPr>
              <a:t></a:t>
            </a:r>
            <a:endParaRPr lang="sl-SI" sz="20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899592" y="188640"/>
            <a:ext cx="4824536" cy="72008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l-SI" sz="1800" i="1" dirty="0" smtClean="0"/>
              <a:t>Pri  izvajanje </a:t>
            </a:r>
            <a:r>
              <a:rPr lang="sl-SI" sz="1800" i="1" dirty="0" err="1" smtClean="0"/>
              <a:t>refleksoterapije</a:t>
            </a:r>
            <a:r>
              <a:rPr lang="sl-SI" sz="1800" i="1" dirty="0" smtClean="0"/>
              <a:t> je dobro vedeti: </a:t>
            </a:r>
            <a:br>
              <a:rPr lang="sl-SI" sz="1800" i="1" dirty="0" smtClean="0"/>
            </a:br>
            <a:r>
              <a:rPr lang="sl-SI" sz="1800" i="1" dirty="0" smtClean="0"/>
              <a:t>Dražljaj - fiziologija delovanja</a:t>
            </a:r>
            <a:endParaRPr lang="sl-SI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1085110"/>
            <a:ext cx="4355976" cy="290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DRAŽLJAJ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je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sprememba stanja v zunanjem in notranjem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okolju, za organizem pomeni neko sporočilo.</a:t>
            </a:r>
            <a:endParaRPr kumimoji="0" lang="sl-SI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VZBURJENJE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je fiziološka reakcija, v kateri se preoblikuje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sporočilo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v kemijsko ali električno sporočilo.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l-SI" sz="800" dirty="0" smtClean="0">
                <a:latin typeface="+mj-lt"/>
                <a:cs typeface="Arial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PODPRAŽNI DRAZLJAJI</a:t>
            </a:r>
            <a:r>
              <a:rPr kumimoji="0" lang="sl-SI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so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dražljaji, ki so preveč šibki in ne izzovejo senzornih ali drugih procesov.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sl-SI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NADPRAŽNI DRAZLJAJ</a:t>
            </a:r>
            <a:r>
              <a:rPr lang="sl-SI" sz="1400" b="1" dirty="0" smtClean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odpre vse napetostne kanale in </a:t>
            </a:r>
            <a:b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</a:b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pojavi se živčni impulz.</a:t>
            </a:r>
            <a:r>
              <a:rPr lang="sl-SI" sz="1400" b="1" dirty="0" smtClean="0"/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sl-SI" sz="1100" b="1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l-SI" sz="1200" dirty="0" err="1" smtClean="0"/>
              <a:t>Hiperpolarizacija</a:t>
            </a:r>
            <a:r>
              <a:rPr lang="sl-SI" sz="1200" dirty="0" smtClean="0"/>
              <a:t>:  Preden se membranski potencial dokončno ustali na začetni vrednosti mirovnega membranskega potenciala </a:t>
            </a:r>
            <a:br>
              <a:rPr lang="sl-SI" sz="1200" dirty="0" smtClean="0"/>
            </a:br>
            <a:r>
              <a:rPr lang="sl-SI" sz="1200" dirty="0" smtClean="0"/>
              <a:t>je za nekaj časa celo bolj negativen kot na začetku.</a:t>
            </a:r>
            <a:endParaRPr kumimoji="0" lang="sl-SI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" name="AutoShape 3" descr="Živčni sistem – delitev, zgradba in delovanje živčnega siste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8" name="AutoShape 5" descr="Živčni sistem – delitev, zgradba in delovanje živčnega siste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29703" name="AutoShape 7" descr="Živčni sistem – delitev, zgradba in delovanje živčnega siste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9704" name="Picture 8" descr="C:\Users\Kolarski\Desktop\akcijski-potenci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48680"/>
            <a:ext cx="4292606" cy="2661417"/>
          </a:xfrm>
          <a:prstGeom prst="rect">
            <a:avLst/>
          </a:prstGeom>
          <a:noFill/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51520" y="4365104"/>
            <a:ext cx="46085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Akcijski potencial (AP) je razlika v električni napetosti med zunanjo in notranjo stranjo membrane vzdražene celice; je posledica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vdora Na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trija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prek membrane</a:t>
            </a:r>
            <a:r>
              <a:rPr kumimoji="0" lang="sl-SI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l-SI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 celico.</a:t>
            </a:r>
            <a:endParaRPr kumimoji="0" lang="sl-SI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" name="Pravokotnik 10"/>
          <p:cNvSpPr/>
          <p:nvPr/>
        </p:nvSpPr>
        <p:spPr>
          <a:xfrm>
            <a:off x="1187624" y="5877272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/>
              <a:t>Senzorični nevroni zaznajo dražljaj in so neposredno povezani </a:t>
            </a:r>
            <a:br>
              <a:rPr lang="sl-SI" sz="1400" dirty="0" smtClean="0"/>
            </a:br>
            <a:r>
              <a:rPr lang="sl-SI" sz="1400" dirty="0" smtClean="0"/>
              <a:t>z motoričnim nevroni, ki sprožijo delovanje </a:t>
            </a:r>
            <a:r>
              <a:rPr lang="sl-SI" sz="1400" dirty="0" err="1" smtClean="0"/>
              <a:t>efektorja</a:t>
            </a:r>
            <a:r>
              <a:rPr lang="sl-SI" sz="1400" dirty="0" smtClean="0"/>
              <a:t>.</a:t>
            </a:r>
            <a:endParaRPr lang="sl-SI" sz="1400" dirty="0"/>
          </a:p>
        </p:txBody>
      </p:sp>
      <p:pic>
        <p:nvPicPr>
          <p:cNvPr id="18" name="Picture 26" descr="C:\Users\Kolarski\Desktop\wc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501008"/>
            <a:ext cx="1152128" cy="216024"/>
          </a:xfrm>
          <a:prstGeom prst="rect">
            <a:avLst/>
          </a:prstGeom>
          <a:noFill/>
        </p:spPr>
      </p:pic>
      <p:pic>
        <p:nvPicPr>
          <p:cNvPr id="95234" name="Picture 2" descr="C:\Users\Kolarski\Desktop\huj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457556"/>
            <a:ext cx="3275856" cy="3400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107 Positive Affirmations for Success in Life - Happier Hu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3853" y="908720"/>
            <a:ext cx="2616445" cy="1584176"/>
          </a:xfrm>
          <a:prstGeom prst="rect">
            <a:avLst/>
          </a:prstGeom>
          <a:noFill/>
        </p:spPr>
      </p:pic>
      <p:pic>
        <p:nvPicPr>
          <p:cNvPr id="46086" name="Picture 6" descr="Your Ultimate Guide on How to Live a Healthy Lifestyle – Fabulous Magaz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941168"/>
            <a:ext cx="3456384" cy="1809711"/>
          </a:xfrm>
          <a:prstGeom prst="rect">
            <a:avLst/>
          </a:prstGeom>
          <a:noFill/>
        </p:spPr>
      </p:pic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79512" y="1196752"/>
            <a:ext cx="6120680" cy="396044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sl-SI" sz="3400" i="1" dirty="0" smtClean="0">
                <a:solidFill>
                  <a:srgbClr val="00B050"/>
                </a:solidFill>
                <a:latin typeface="Jokerman" pitchFamily="82" charset="0"/>
                <a:ea typeface="Batang" pitchFamily="18" charset="-127"/>
              </a:rPr>
              <a:t>P O Z I T I V N I    D E J A V N I K I ,   </a:t>
            </a:r>
            <a:r>
              <a:rPr lang="sl-SI" dirty="0" smtClean="0"/>
              <a:t>ki pripomorejo</a:t>
            </a:r>
            <a:br>
              <a:rPr lang="sl-SI" dirty="0" smtClean="0"/>
            </a:br>
            <a:r>
              <a:rPr lang="sl-SI" sz="400" dirty="0" smtClean="0"/>
              <a:t> 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>         k boljši učinkovitosti </a:t>
            </a:r>
            <a:r>
              <a:rPr lang="sl-SI" dirty="0" err="1" smtClean="0"/>
              <a:t>DiS</a:t>
            </a:r>
            <a:r>
              <a:rPr lang="sl-SI" dirty="0" smtClean="0"/>
              <a:t> metode pri pacientih so:</a:t>
            </a:r>
            <a:br>
              <a:rPr lang="sl-SI" dirty="0" smtClean="0"/>
            </a:br>
            <a:endParaRPr lang="sl-SI" sz="800" dirty="0" smtClean="0"/>
          </a:p>
          <a:p>
            <a:pPr>
              <a:buNone/>
            </a:pPr>
            <a:r>
              <a:rPr lang="sl-SI" dirty="0" smtClean="0"/>
              <a:t>-  da razume </a:t>
            </a:r>
            <a:r>
              <a:rPr lang="sl-SI" dirty="0" err="1" smtClean="0"/>
              <a:t>DiS</a:t>
            </a:r>
            <a:r>
              <a:rPr lang="sl-SI" dirty="0" smtClean="0"/>
              <a:t> metodo,</a:t>
            </a:r>
          </a:p>
          <a:p>
            <a:pPr>
              <a:buNone/>
            </a:pPr>
            <a:r>
              <a:rPr lang="sl-SI" dirty="0" smtClean="0"/>
              <a:t>-  klasična masaža, telovadba in hladen tuš </a:t>
            </a:r>
            <a:r>
              <a:rPr lang="sl-SI" sz="2900" dirty="0" smtClean="0"/>
              <a:t>(začeti postopoma),</a:t>
            </a:r>
          </a:p>
          <a:p>
            <a:pPr>
              <a:buNone/>
            </a:pPr>
            <a:r>
              <a:rPr lang="sl-SI" dirty="0" smtClean="0"/>
              <a:t>-  izboljšanje gibljivosti zdravih in prizadetih sklepov </a:t>
            </a:r>
            <a:r>
              <a:rPr lang="sl-SI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(PNF metode),</a:t>
            </a:r>
          </a:p>
          <a:p>
            <a:pPr>
              <a:buNone/>
            </a:pPr>
            <a:r>
              <a:rPr lang="sl-SI" dirty="0" smtClean="0"/>
              <a:t>-  branje knjig sploh pa preučevanje svetih spisov,</a:t>
            </a:r>
          </a:p>
          <a:p>
            <a:pPr>
              <a:buNone/>
            </a:pPr>
            <a:r>
              <a:rPr lang="sl-SI" dirty="0" smtClean="0"/>
              <a:t>-  zdrav življenjski slog po zdravi pameti</a:t>
            </a:r>
          </a:p>
          <a:p>
            <a:pPr>
              <a:buNone/>
            </a:pPr>
            <a:r>
              <a:rPr lang="sl-SI" dirty="0" smtClean="0"/>
              <a:t>    (zdrava prehrana, zrak, gibanje, …)</a:t>
            </a:r>
          </a:p>
          <a:p>
            <a:pPr>
              <a:buNone/>
            </a:pPr>
            <a:endParaRPr lang="sl-SI" dirty="0" smtClean="0"/>
          </a:p>
          <a:p>
            <a:pPr>
              <a:buNone/>
            </a:pPr>
            <a:r>
              <a:rPr lang="sl-SI" dirty="0" smtClean="0"/>
              <a:t>    </a:t>
            </a:r>
            <a:r>
              <a:rPr lang="sl-SI" sz="35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CR A Extended" pitchFamily="50" charset="0"/>
              </a:rPr>
              <a:t>NEGATIVNI DEJAVNIKI</a:t>
            </a:r>
          </a:p>
          <a:p>
            <a:pPr>
              <a:buNone/>
            </a:pPr>
            <a:r>
              <a:rPr lang="sl-SI" dirty="0" smtClean="0"/>
              <a:t>    ki naj bi se jim pacient izogibal, vsaj med terapijo:</a:t>
            </a:r>
          </a:p>
          <a:p>
            <a:pPr>
              <a:buNone/>
            </a:pPr>
            <a:r>
              <a:rPr lang="sl-SI" dirty="0" smtClean="0"/>
              <a:t>-  nočnih dejavnosti (hormonski dnevni ciklus),</a:t>
            </a:r>
          </a:p>
          <a:p>
            <a:pPr>
              <a:buNone/>
            </a:pPr>
            <a:r>
              <a:rPr lang="sl-SI" dirty="0" smtClean="0"/>
              <a:t>-  več kot 3 ure na dan na socialnih omrežjih,</a:t>
            </a:r>
          </a:p>
          <a:p>
            <a:pPr>
              <a:buNone/>
            </a:pPr>
            <a:r>
              <a:rPr lang="sl-SI" dirty="0" smtClean="0"/>
              <a:t>-  TV</a:t>
            </a:r>
            <a:r>
              <a:rPr lang="sl-SI" sz="2200" dirty="0" smtClean="0"/>
              <a:t>-</a:t>
            </a:r>
            <a:r>
              <a:rPr lang="sl-SI" dirty="0" smtClean="0"/>
              <a:t>ja sploh (</a:t>
            </a:r>
            <a:r>
              <a:rPr lang="sl-SI" dirty="0" err="1" smtClean="0"/>
              <a:t>subliminalna</a:t>
            </a:r>
            <a:r>
              <a:rPr lang="sl-SI" dirty="0" smtClean="0"/>
              <a:t> sporočila, zaznava pod pragom zavesti),</a:t>
            </a:r>
          </a:p>
          <a:p>
            <a:pPr>
              <a:buNone/>
            </a:pPr>
            <a:r>
              <a:rPr lang="sl-SI" dirty="0" smtClean="0"/>
              <a:t>-  kratkih internetnih posnetkov (krajših od 60 </a:t>
            </a:r>
            <a:r>
              <a:rPr lang="sl-SI" dirty="0" err="1" smtClean="0"/>
              <a:t>sec</a:t>
            </a:r>
            <a:r>
              <a:rPr lang="sl-SI" dirty="0" smtClean="0"/>
              <a:t>.)</a:t>
            </a:r>
          </a:p>
          <a:p>
            <a:pPr>
              <a:buNone/>
            </a:pPr>
            <a:r>
              <a:rPr lang="sl-SI" dirty="0" smtClean="0"/>
              <a:t>-  kajenje, alkohol, preveč ogljikovih hidratov …</a:t>
            </a:r>
          </a:p>
        </p:txBody>
      </p:sp>
      <p:sp>
        <p:nvSpPr>
          <p:cNvPr id="46082" name="AutoShape 2" descr="Hamster Vinyl Sticker Hamster in a Wheel Waterproof Sticker - Ets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" name="AutoShape 2" descr="Books and TV set with brain Stock Vector | Adobe 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49156" name="AutoShape 4" descr="Books and TV set with brain Stock Vector | Adobe 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49158" name="Picture 6" descr="C:\Users\Kolarski\Desktop\bvs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2124" y="2708920"/>
            <a:ext cx="3074372" cy="2045855"/>
          </a:xfrm>
          <a:prstGeom prst="rect">
            <a:avLst/>
          </a:prstGeom>
          <a:noFill/>
        </p:spPr>
      </p:pic>
      <p:pic>
        <p:nvPicPr>
          <p:cNvPr id="49163" name="Picture 11" descr="C:\Users\Kolarski\Desktop\wco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2492896"/>
            <a:ext cx="432048" cy="2376264"/>
          </a:xfrm>
          <a:prstGeom prst="rect">
            <a:avLst/>
          </a:prstGeom>
          <a:noFill/>
        </p:spPr>
      </p:pic>
      <p:pic>
        <p:nvPicPr>
          <p:cNvPr id="17" name="Picture 11" descr="C:\Users\Kolarski\Desktop\wco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2480" y="2636912"/>
            <a:ext cx="251520" cy="2232248"/>
          </a:xfrm>
          <a:prstGeom prst="rect">
            <a:avLst/>
          </a:prstGeom>
          <a:noFill/>
        </p:spPr>
      </p:pic>
      <p:sp>
        <p:nvSpPr>
          <p:cNvPr id="20" name="Pravokotnik 19"/>
          <p:cNvSpPr/>
          <p:nvPr/>
        </p:nvSpPr>
        <p:spPr>
          <a:xfrm>
            <a:off x="395536" y="188640"/>
            <a:ext cx="52565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 smtClean="0">
                <a:solidFill>
                  <a:schemeClr val="accent6">
                    <a:lumMod val="75000"/>
                  </a:schemeClr>
                </a:solidFill>
              </a:rPr>
              <a:t>                       Pacientove naloge</a:t>
            </a:r>
            <a:r>
              <a:rPr lang="sl-SI" dirty="0" smtClean="0"/>
              <a:t/>
            </a:r>
            <a:br>
              <a:rPr lang="sl-SI" dirty="0" smtClean="0"/>
            </a:br>
            <a:r>
              <a:rPr lang="sl-SI" sz="1600" dirty="0" smtClean="0"/>
              <a:t>- naj bi opazoval spremembe (zaželeno da jih zapiše),</a:t>
            </a:r>
          </a:p>
          <a:p>
            <a:pPr>
              <a:buFontTx/>
              <a:buChar char="-"/>
            </a:pPr>
            <a:r>
              <a:rPr lang="sl-SI" sz="1600" dirty="0" smtClean="0"/>
              <a:t> naj bi aktivno izvajal vsaj tisti del terapije, ki ga lahko.</a:t>
            </a:r>
          </a:p>
        </p:txBody>
      </p:sp>
      <p:pic>
        <p:nvPicPr>
          <p:cNvPr id="21" name="Picture 4" descr="Smile icon PNG and SVG Vector Free Downloa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068960"/>
            <a:ext cx="359338" cy="360040"/>
          </a:xfrm>
          <a:prstGeom prst="rect">
            <a:avLst/>
          </a:prstGeom>
          <a:noFill/>
        </p:spPr>
      </p:pic>
      <p:sp>
        <p:nvSpPr>
          <p:cNvPr id="16" name="Pravokotnik 15"/>
          <p:cNvSpPr/>
          <p:nvPr/>
        </p:nvSpPr>
        <p:spPr>
          <a:xfrm>
            <a:off x="179512" y="5229200"/>
            <a:ext cx="54006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Biti bolan je težko, biti reven    … je težko,</a:t>
            </a:r>
            <a:b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v </a:t>
            </a:r>
            <a:r>
              <a:rPr lang="sl-SI" sz="1400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izogib</a:t>
            </a: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bolezni in revščini dosledno se prehranjevati,</a:t>
            </a:r>
            <a:b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telovaditi ter biti discipliniran pri delu in učenju   … je težko.</a:t>
            </a:r>
            <a:b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Živeti sam je težko, živeti v skupnosti je težko. </a:t>
            </a:r>
            <a:b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Živeti brez Boga je težko, živeti po Njegovih smernicah je težko.</a:t>
            </a:r>
            <a:br>
              <a:rPr lang="sl-SI" sz="1400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6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Življenje je težko, sami odločamo katero “težko” si bomo izbrali.</a:t>
            </a:r>
            <a:endParaRPr lang="sl-SI" sz="1600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C:\Users\Kolarski\AppData\Local\Microsoft\Windows\Temporary Internet Files\Content.Word\Artboard 11@3x-1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5229200"/>
            <a:ext cx="86409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5904656" cy="792088"/>
          </a:xfrm>
        </p:spPr>
        <p:txBody>
          <a:bodyPr>
            <a:normAutofit/>
          </a:bodyPr>
          <a:lstStyle/>
          <a:p>
            <a:r>
              <a:rPr lang="sl-SI" sz="2400" dirty="0" smtClean="0">
                <a:solidFill>
                  <a:srgbClr val="FF0000"/>
                </a:solidFill>
              </a:rPr>
              <a:t>Zaključek</a:t>
            </a:r>
            <a:endParaRPr lang="sl-SI" sz="2400" dirty="0">
              <a:solidFill>
                <a:srgbClr val="FF0000"/>
              </a:solidFill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980728"/>
            <a:ext cx="8568952" cy="3672408"/>
          </a:xfrm>
        </p:spPr>
        <p:txBody>
          <a:bodyPr>
            <a:noAutofit/>
          </a:bodyPr>
          <a:lstStyle/>
          <a:p>
            <a:pPr marL="0" lvl="0" indent="0">
              <a:spcBef>
                <a:spcPts val="638"/>
              </a:spcBef>
              <a:buNone/>
            </a:pPr>
            <a:r>
              <a:rPr lang="sl-SI" sz="1500" dirty="0" smtClean="0">
                <a:latin typeface="Calibri" pitchFamily="18"/>
              </a:rPr>
              <a:t>Raziskovanjem smo odkrivali celine, rastline, insekte … v </a:t>
            </a:r>
            <a:r>
              <a:rPr lang="sl-SI" sz="1500" dirty="0" err="1" smtClean="0">
                <a:latin typeface="Calibri" pitchFamily="18"/>
              </a:rPr>
              <a:t>makrosvetu</a:t>
            </a:r>
            <a:r>
              <a:rPr lang="sl-SI" sz="1500" dirty="0" smtClean="0">
                <a:latin typeface="Calibri" pitchFamily="18"/>
              </a:rPr>
              <a:t> smo odkrivali vesolje od nekaj 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sto vidnih planetov do sedaj poznanih nekaj milijard zvezd, v </a:t>
            </a:r>
            <a:r>
              <a:rPr lang="sl-SI" sz="1500" dirty="0" err="1" smtClean="0">
                <a:latin typeface="Calibri" pitchFamily="18"/>
              </a:rPr>
              <a:t>mikrosvetu</a:t>
            </a:r>
            <a:r>
              <a:rPr lang="sl-SI" sz="1500" dirty="0" smtClean="0">
                <a:latin typeface="Calibri" pitchFamily="18"/>
              </a:rPr>
              <a:t> smo odkrivali od molekule 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do elektrona, religija se je razvijala od panteizma in politeizma do monoteizma, pri refleksnih metodah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smo odkrivali od začetnih ugibanj do sedanjih sklepov ki se v praksi kar lepo potrjujejo :)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sl-SI" sz="1500" dirty="0" smtClean="0">
                <a:latin typeface="Calibri" pitchFamily="18"/>
              </a:rPr>
              <a:t>Še nekaj tisoč let nazaj so ljudje opazili da obstajajo povezave med določenimi točkami na površini kože 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in organi a brez sedanjega razumevanja anatomije in fiziologije je bilo veliko napačnih sklepov.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sl-SI" sz="1500" dirty="0" smtClean="0">
                <a:latin typeface="Calibri" pitchFamily="18"/>
              </a:rPr>
              <a:t>Profesor Park, </a:t>
            </a:r>
            <a:r>
              <a:rPr lang="sl-SI" sz="1500" dirty="0" err="1" smtClean="0">
                <a:latin typeface="Calibri" pitchFamily="18"/>
              </a:rPr>
              <a:t>Jae</a:t>
            </a:r>
            <a:r>
              <a:rPr lang="sl-SI" sz="1500" dirty="0" smtClean="0">
                <a:latin typeface="Calibri" pitchFamily="18"/>
              </a:rPr>
              <a:t> </a:t>
            </a:r>
            <a:r>
              <a:rPr lang="sl-SI" sz="1500" dirty="0" err="1" smtClean="0">
                <a:latin typeface="Calibri" pitchFamily="18"/>
              </a:rPr>
              <a:t>Woo</a:t>
            </a:r>
            <a:r>
              <a:rPr lang="sl-SI" sz="1500" dirty="0" smtClean="0">
                <a:latin typeface="Calibri" pitchFamily="18"/>
              </a:rPr>
              <a:t> </a:t>
            </a:r>
            <a:r>
              <a:rPr lang="sl-SI" sz="1200" dirty="0" smtClean="0">
                <a:latin typeface="Calibri" pitchFamily="18"/>
              </a:rPr>
              <a:t>(</a:t>
            </a:r>
            <a:r>
              <a:rPr lang="sl-SI" sz="1200" dirty="0" err="1" smtClean="0">
                <a:latin typeface="Calibri" pitchFamily="18"/>
              </a:rPr>
              <a:t>South</a:t>
            </a:r>
            <a:r>
              <a:rPr lang="sl-SI" sz="1200" dirty="0" smtClean="0">
                <a:latin typeface="Calibri" pitchFamily="18"/>
              </a:rPr>
              <a:t> </a:t>
            </a:r>
            <a:r>
              <a:rPr lang="sl-SI" sz="1200" dirty="0" err="1" smtClean="0">
                <a:latin typeface="Calibri" pitchFamily="18"/>
              </a:rPr>
              <a:t>Korea</a:t>
            </a:r>
            <a:r>
              <a:rPr lang="sl-SI" sz="1200" dirty="0" smtClean="0">
                <a:latin typeface="Calibri" pitchFamily="18"/>
              </a:rPr>
              <a:t> 1942 - 2010) </a:t>
            </a:r>
            <a:r>
              <a:rPr lang="sl-SI" sz="1500" dirty="0" smtClean="0">
                <a:latin typeface="Calibri" pitchFamily="18"/>
              </a:rPr>
              <a:t>kot utemeljitelj </a:t>
            </a:r>
            <a:r>
              <a:rPr lang="sl-SI" sz="1500" dirty="0" err="1" smtClean="0">
                <a:latin typeface="Calibri" pitchFamily="18"/>
              </a:rPr>
              <a:t>Su</a:t>
            </a:r>
            <a:r>
              <a:rPr lang="sl-SI" sz="1500" dirty="0" smtClean="0">
                <a:latin typeface="Calibri" pitchFamily="18"/>
              </a:rPr>
              <a:t> Jok asociacije je največ prispeval k učinkovitim metodam </a:t>
            </a:r>
            <a:r>
              <a:rPr lang="sl-SI" sz="1500" dirty="0" err="1" smtClean="0">
                <a:latin typeface="Calibri" pitchFamily="18"/>
              </a:rPr>
              <a:t>refleksoterapije</a:t>
            </a:r>
            <a:r>
              <a:rPr lang="sl-SI" sz="1500" dirty="0" smtClean="0">
                <a:latin typeface="Calibri" pitchFamily="18"/>
              </a:rPr>
              <a:t>. Kot velikem znanstveniku, praktiku in verniku se mu od srca zahvaljujemo.  </a:t>
            </a:r>
          </a:p>
          <a:p>
            <a:pPr marL="0" lvl="0" indent="0">
              <a:spcBef>
                <a:spcPts val="638"/>
              </a:spcBef>
              <a:buNone/>
            </a:pPr>
            <a:r>
              <a:rPr lang="sl-SI" sz="1500" dirty="0" smtClean="0">
                <a:latin typeface="Calibri" pitchFamily="18"/>
              </a:rPr>
              <a:t>Gradivo ki je pred vama je sodoben prispevek na tej razvojni poti, kot sinteza dosedanjih odkritji tako 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s področja refleksnih metod, kakor tudi iz novih znanstvenih odkritij v anatomiji in fiziologiji delovanja človeškega telesa in povezovalnih sistemov v nas samih.</a:t>
            </a:r>
            <a:br>
              <a:rPr lang="sl-SI" sz="1500" dirty="0" smtClean="0">
                <a:latin typeface="Calibri" pitchFamily="18"/>
              </a:rPr>
            </a:br>
            <a:r>
              <a:rPr lang="sl-SI" sz="800" dirty="0" smtClean="0">
                <a:latin typeface="Calibri" pitchFamily="18"/>
              </a:rPr>
              <a:t/>
            </a:r>
            <a:br>
              <a:rPr lang="sl-SI" sz="800" dirty="0" smtClean="0">
                <a:latin typeface="Calibri" pitchFamily="18"/>
              </a:rPr>
            </a:br>
            <a:r>
              <a:rPr lang="sl-SI" sz="1500" dirty="0" smtClean="0"/>
              <a:t>Če ima človek kako koristno znanje, ki ga ni pripravljen nesebično deliti s skupnostjo, potem tega znanja preprosto ni vreden. Zato metoda </a:t>
            </a:r>
            <a:r>
              <a:rPr lang="sl-SI" sz="1500" dirty="0" err="1" smtClean="0"/>
              <a:t>DiS</a:t>
            </a:r>
            <a:r>
              <a:rPr lang="sl-SI" sz="1500" dirty="0" smtClean="0"/>
              <a:t> ni avtorsko zaščitena.</a:t>
            </a:r>
            <a:endParaRPr lang="sl-SI" sz="1600" dirty="0" smtClean="0">
              <a:latin typeface="Calibri" pitchFamily="18"/>
            </a:endParaRPr>
          </a:p>
        </p:txBody>
      </p:sp>
      <p:sp>
        <p:nvSpPr>
          <p:cNvPr id="6" name="Pravokotnik 5"/>
          <p:cNvSpPr/>
          <p:nvPr/>
        </p:nvSpPr>
        <p:spPr>
          <a:xfrm>
            <a:off x="3995936" y="5301208"/>
            <a:ext cx="51480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500" dirty="0" smtClean="0">
                <a:latin typeface="Calibri" pitchFamily="18"/>
              </a:rPr>
              <a:t>Dragi kandidati, od srca vam želimo, da vam bo </a:t>
            </a:r>
            <a:br>
              <a:rPr lang="sl-SI" sz="1500" dirty="0" smtClean="0">
                <a:latin typeface="Calibri" pitchFamily="18"/>
              </a:rPr>
            </a:br>
            <a:r>
              <a:rPr lang="sl-SI" sz="1500" dirty="0" smtClean="0">
                <a:latin typeface="Calibri" pitchFamily="18"/>
              </a:rPr>
              <a:t>novo znanje uporabno v vašo in splošno blaginjo.</a:t>
            </a:r>
            <a:r>
              <a:rPr lang="sl-SI" sz="1600" dirty="0" smtClean="0">
                <a:latin typeface="Calibri" pitchFamily="18"/>
              </a:rPr>
              <a:t/>
            </a:r>
            <a:br>
              <a:rPr lang="sl-SI" sz="1600" dirty="0" smtClean="0">
                <a:latin typeface="Calibri" pitchFamily="18"/>
              </a:rPr>
            </a:br>
            <a:r>
              <a:rPr lang="sl-SI" sz="1600" dirty="0" smtClean="0">
                <a:latin typeface="Calibri" pitchFamily="18"/>
              </a:rPr>
              <a:t>                                                                                    </a:t>
            </a:r>
            <a:r>
              <a:rPr lang="sl-SI" sz="1400" dirty="0" smtClean="0">
                <a:latin typeface="Calibri" pitchFamily="18"/>
              </a:rPr>
              <a:t>------------------</a:t>
            </a:r>
            <a:endParaRPr lang="sl-SI" sz="1400" dirty="0"/>
          </a:p>
        </p:txBody>
      </p:sp>
      <p:sp>
        <p:nvSpPr>
          <p:cNvPr id="7" name="Pravokotnik 6"/>
          <p:cNvSpPr/>
          <p:nvPr/>
        </p:nvSpPr>
        <p:spPr>
          <a:xfrm>
            <a:off x="6732240" y="0"/>
            <a:ext cx="2411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i="1" dirty="0" err="1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Prg</a:t>
            </a:r>
            <a:r>
              <a:rPr lang="sl-SI" sz="1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 25.2</a:t>
            </a:r>
            <a:br>
              <a:rPr lang="sl-SI" sz="1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Bogu je v čast, če kaj prikriva, </a:t>
            </a:r>
            <a:br>
              <a:rPr lang="sl-SI" sz="1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</a:br>
            <a:r>
              <a:rPr lang="sl-SI" sz="1200" i="1" dirty="0" smtClean="0">
                <a:solidFill>
                  <a:srgbClr val="0000FF"/>
                </a:solidFill>
                <a:ea typeface="Times New Roman" pitchFamily="18" charset="0"/>
                <a:cs typeface="Arial" pitchFamily="34" charset="0"/>
              </a:rPr>
              <a:t>kraljem pa je v čast, če kaj odkrijejo.</a:t>
            </a:r>
            <a:endParaRPr lang="sl-SI" sz="1200" dirty="0"/>
          </a:p>
        </p:txBody>
      </p:sp>
      <p:pic>
        <p:nvPicPr>
          <p:cNvPr id="8" name="Picture 14" descr="C:\Users\Kolarski\Desktop\sonce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4653136"/>
            <a:ext cx="3309337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r>
              <a:rPr lang="sl-SI" sz="4000" dirty="0" smtClean="0"/>
              <a:t>Hvala za pozornost</a:t>
            </a:r>
            <a:endParaRPr lang="sl-SI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643182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10757</TotalTime>
  <Words>617</Words>
  <Application>Microsoft Office PowerPoint</Application>
  <PresentationFormat>Diaprojekcija na zaslonu (4:3)</PresentationFormat>
  <Paragraphs>190</Paragraphs>
  <Slides>30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30</vt:i4>
      </vt:variant>
    </vt:vector>
  </HeadingPairs>
  <TitlesOfParts>
    <vt:vector size="31" baseType="lpstr">
      <vt:lpstr>Officeova tema</vt:lpstr>
      <vt:lpstr>Diapozitiv 1</vt:lpstr>
      <vt:lpstr>Diapozitiv 2</vt:lpstr>
      <vt:lpstr>O naših reakcijah</vt:lpstr>
      <vt:lpstr>Diapozitiv 4</vt:lpstr>
      <vt:lpstr>  Refleks je najenostavnejša oblika vedenja, pri katerem pride do nehotenega  odziva na dražljaj. Živčni mreži, ki je za to odgovorna, pravimo refleksni lok.</vt:lpstr>
      <vt:lpstr>Osnove zgradbe telesa</vt:lpstr>
      <vt:lpstr>Diapozitiv 7</vt:lpstr>
      <vt:lpstr>Palec je glava</vt:lpstr>
      <vt:lpstr>Diapozitiv 9</vt:lpstr>
      <vt:lpstr>Spredaj telo (trup in ekstremiteti)</vt:lpstr>
      <vt:lpstr>Diapozitiv 11</vt:lpstr>
      <vt:lpstr>Diapozitiv 12</vt:lpstr>
      <vt:lpstr>Diapozitiv 13</vt:lpstr>
      <vt:lpstr>Diapozitiv 14</vt:lpstr>
      <vt:lpstr>    Notranji organi    Desna dlan </vt:lpstr>
      <vt:lpstr>Notranji organi - Levo stopalo</vt:lpstr>
      <vt:lpstr>Priprava na storitev</vt:lpstr>
      <vt:lpstr>Diapozitiv 18</vt:lpstr>
      <vt:lpstr>Diapozitiv 19</vt:lpstr>
      <vt:lpstr>Diapozitiv 20</vt:lpstr>
      <vt:lpstr>Diapozitiv 21</vt:lpstr>
      <vt:lpstr>Diapozitiv 22</vt:lpstr>
      <vt:lpstr>Diapozitiv 23</vt:lpstr>
      <vt:lpstr>          Žleze z notranjim izločanjem ali endokrine žleze </vt:lpstr>
      <vt:lpstr>Diapozitiv 25</vt:lpstr>
      <vt:lpstr>Pri  izvajanje refleksoterapije je treba vedeti</vt:lpstr>
      <vt:lpstr>Diapozitiv 27</vt:lpstr>
      <vt:lpstr>Diapozitiv 28</vt:lpstr>
      <vt:lpstr>Zaključek</vt:lpstr>
      <vt:lpstr>Diapozitiv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Reflekso metoda DiS</dc:title>
  <dc:creator>Kolarski</dc:creator>
  <cp:lastModifiedBy>Kolarski</cp:lastModifiedBy>
  <cp:revision>806</cp:revision>
  <dcterms:created xsi:type="dcterms:W3CDTF">2023-03-25T10:14:57Z</dcterms:created>
  <dcterms:modified xsi:type="dcterms:W3CDTF">2026-08-17T10:15:07Z</dcterms:modified>
</cp:coreProperties>
</file>