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347" r:id="rId2"/>
    <p:sldId id="349" r:id="rId3"/>
    <p:sldId id="363" r:id="rId4"/>
    <p:sldId id="307" r:id="rId5"/>
    <p:sldId id="300" r:id="rId6"/>
    <p:sldId id="305" r:id="rId7"/>
    <p:sldId id="308" r:id="rId8"/>
    <p:sldId id="378" r:id="rId9"/>
    <p:sldId id="333" r:id="rId10"/>
    <p:sldId id="334" r:id="rId11"/>
    <p:sldId id="335" r:id="rId12"/>
    <p:sldId id="336" r:id="rId13"/>
    <p:sldId id="338" r:id="rId14"/>
    <p:sldId id="365" r:id="rId15"/>
    <p:sldId id="366" r:id="rId16"/>
    <p:sldId id="350" r:id="rId17"/>
    <p:sldId id="367" r:id="rId18"/>
    <p:sldId id="368" r:id="rId19"/>
    <p:sldId id="379" r:id="rId20"/>
    <p:sldId id="360" r:id="rId21"/>
    <p:sldId id="346" r:id="rId22"/>
    <p:sldId id="380" r:id="rId23"/>
    <p:sldId id="352" r:id="rId24"/>
    <p:sldId id="353" r:id="rId25"/>
    <p:sldId id="381" r:id="rId26"/>
    <p:sldId id="319" r:id="rId27"/>
  </p:sldIdLst>
  <p:sldSz cx="9144000" cy="6858000" type="screen4x3"/>
  <p:notesSz cx="6858000" cy="9144000"/>
  <p:defaultText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4" d="100"/>
          <a:sy n="84" d="100"/>
        </p:scale>
        <p:origin x="-1402" y="-6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grada glav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l-SI"/>
          </a:p>
        </p:txBody>
      </p:sp>
      <p:sp>
        <p:nvSpPr>
          <p:cNvPr id="3" name="Ograda datum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CCA6DD-E0BB-4003-891C-DEE2D8C213FB}" type="datetimeFigureOut">
              <a:rPr lang="sl-SI" smtClean="0"/>
              <a:pPr/>
              <a:t>29.4.2026</a:t>
            </a:fld>
            <a:endParaRPr lang="sl-SI"/>
          </a:p>
        </p:txBody>
      </p:sp>
      <p:sp>
        <p:nvSpPr>
          <p:cNvPr id="4" name="Ograda stranske slik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sl-SI"/>
          </a:p>
        </p:txBody>
      </p:sp>
      <p:sp>
        <p:nvSpPr>
          <p:cNvPr id="5" name="Ograda opomb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sl-SI" smtClean="0"/>
              <a:t>Kliknite, če želite urediti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6" name="Ograda no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l-SI"/>
          </a:p>
        </p:txBody>
      </p:sp>
      <p:sp>
        <p:nvSpPr>
          <p:cNvPr id="7" name="Ograda številke diapoz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F5509B6-26BA-46E8-BD3F-EAB6053FD8E9}" type="slidenum">
              <a:rPr lang="sl-SI" smtClean="0"/>
              <a:pPr/>
              <a:t>‹#›</a:t>
            </a:fld>
            <a:endParaRPr lang="sl-SI"/>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sl-SI" dirty="0"/>
          </a:p>
        </p:txBody>
      </p:sp>
      <p:sp>
        <p:nvSpPr>
          <p:cNvPr id="4" name="Slide Number Placeholder 3"/>
          <p:cNvSpPr>
            <a:spLocks noGrp="1"/>
          </p:cNvSpPr>
          <p:nvPr>
            <p:ph type="sldNum" sz="quarter" idx="10"/>
          </p:nvPr>
        </p:nvSpPr>
        <p:spPr/>
        <p:txBody>
          <a:bodyPr/>
          <a:lstStyle/>
          <a:p>
            <a:fld id="{B5C8DD61-CB6F-4469-B1D7-36C4514464C1}" type="slidenum">
              <a:rPr lang="sl-SI" smtClean="0"/>
              <a:pPr/>
              <a:t>9</a:t>
            </a:fld>
            <a:endParaRPr lang="sl-SI"/>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sl-SI" dirty="0"/>
          </a:p>
        </p:txBody>
      </p:sp>
      <p:sp>
        <p:nvSpPr>
          <p:cNvPr id="4" name="Slide Number Placeholder 3"/>
          <p:cNvSpPr>
            <a:spLocks noGrp="1"/>
          </p:cNvSpPr>
          <p:nvPr>
            <p:ph type="sldNum" sz="quarter" idx="10"/>
          </p:nvPr>
        </p:nvSpPr>
        <p:spPr/>
        <p:txBody>
          <a:bodyPr/>
          <a:lstStyle/>
          <a:p>
            <a:fld id="{B5C8DD61-CB6F-4469-B1D7-36C4514464C1}" type="slidenum">
              <a:rPr lang="sl-SI" smtClean="0"/>
              <a:pPr/>
              <a:t>11</a:t>
            </a:fld>
            <a:endParaRPr lang="sl-SI"/>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grada stranske slike 1"/>
          <p:cNvSpPr>
            <a:spLocks noGrp="1" noRot="1" noChangeAspect="1"/>
          </p:cNvSpPr>
          <p:nvPr>
            <p:ph type="sldImg"/>
          </p:nvPr>
        </p:nvSpPr>
        <p:spPr/>
      </p:sp>
      <p:sp>
        <p:nvSpPr>
          <p:cNvPr id="3" name="Ograda opomb 2"/>
          <p:cNvSpPr>
            <a:spLocks noGrp="1"/>
          </p:cNvSpPr>
          <p:nvPr>
            <p:ph type="body" idx="1"/>
          </p:nvPr>
        </p:nvSpPr>
        <p:spPr/>
        <p:txBody>
          <a:bodyPr>
            <a:normAutofit/>
          </a:bodyPr>
          <a:lstStyle/>
          <a:p>
            <a:endParaRPr lang="sl-SI" dirty="0"/>
          </a:p>
        </p:txBody>
      </p:sp>
      <p:sp>
        <p:nvSpPr>
          <p:cNvPr id="4" name="Ograda številke diapozitiva 3"/>
          <p:cNvSpPr>
            <a:spLocks noGrp="1"/>
          </p:cNvSpPr>
          <p:nvPr>
            <p:ph type="sldNum" sz="quarter" idx="10"/>
          </p:nvPr>
        </p:nvSpPr>
        <p:spPr/>
        <p:txBody>
          <a:bodyPr/>
          <a:lstStyle/>
          <a:p>
            <a:fld id="{AF5509B6-26BA-46E8-BD3F-EAB6053FD8E9}" type="slidenum">
              <a:rPr lang="sl-SI" smtClean="0"/>
              <a:pPr/>
              <a:t>17</a:t>
            </a:fld>
            <a:endParaRPr lang="sl-SI"/>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Naslovni diapozitiv">
    <p:spTree>
      <p:nvGrpSpPr>
        <p:cNvPr id="1" name=""/>
        <p:cNvGrpSpPr/>
        <p:nvPr/>
      </p:nvGrpSpPr>
      <p:grpSpPr>
        <a:xfrm>
          <a:off x="0" y="0"/>
          <a:ext cx="0" cy="0"/>
          <a:chOff x="0" y="0"/>
          <a:chExt cx="0" cy="0"/>
        </a:xfrm>
      </p:grpSpPr>
      <p:sp>
        <p:nvSpPr>
          <p:cNvPr id="2" name="Naslov 1"/>
          <p:cNvSpPr>
            <a:spLocks noGrp="1"/>
          </p:cNvSpPr>
          <p:nvPr>
            <p:ph type="ctrTitle"/>
          </p:nvPr>
        </p:nvSpPr>
        <p:spPr>
          <a:xfrm>
            <a:off x="685800" y="2130425"/>
            <a:ext cx="7772400" cy="1470025"/>
          </a:xfrm>
        </p:spPr>
        <p:txBody>
          <a:bodyPr/>
          <a:lstStyle/>
          <a:p>
            <a:r>
              <a:rPr lang="sl-SI" smtClean="0"/>
              <a:t>Kliknite, če želite urediti slog naslova matrice</a:t>
            </a:r>
            <a:endParaRPr lang="sl-SI"/>
          </a:p>
        </p:txBody>
      </p:sp>
      <p:sp>
        <p:nvSpPr>
          <p:cNvPr id="3" name="Podnaslov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l-SI" smtClean="0"/>
              <a:t>Kliknite, če želite urediti slog podnaslova matrice</a:t>
            </a:r>
            <a:endParaRPr lang="sl-SI"/>
          </a:p>
        </p:txBody>
      </p:sp>
      <p:sp>
        <p:nvSpPr>
          <p:cNvPr id="4" name="Ograda datuma 3"/>
          <p:cNvSpPr>
            <a:spLocks noGrp="1"/>
          </p:cNvSpPr>
          <p:nvPr>
            <p:ph type="dt" sz="half" idx="10"/>
          </p:nvPr>
        </p:nvSpPr>
        <p:spPr/>
        <p:txBody>
          <a:bodyPr/>
          <a:lstStyle/>
          <a:p>
            <a:fld id="{0976710D-E66E-4CCA-9BED-E00C83A7E84B}" type="datetimeFigureOut">
              <a:rPr lang="sl-SI" smtClean="0"/>
              <a:pPr/>
              <a:t>29.4.2026</a:t>
            </a:fld>
            <a:endParaRPr lang="sl-SI"/>
          </a:p>
        </p:txBody>
      </p:sp>
      <p:sp>
        <p:nvSpPr>
          <p:cNvPr id="5" name="Ograda noge 4"/>
          <p:cNvSpPr>
            <a:spLocks noGrp="1"/>
          </p:cNvSpPr>
          <p:nvPr>
            <p:ph type="ftr" sz="quarter" idx="11"/>
          </p:nvPr>
        </p:nvSpPr>
        <p:spPr/>
        <p:txBody>
          <a:bodyPr/>
          <a:lstStyle/>
          <a:p>
            <a:endParaRPr lang="sl-SI"/>
          </a:p>
        </p:txBody>
      </p:sp>
      <p:sp>
        <p:nvSpPr>
          <p:cNvPr id="6" name="Ograda številke diapozitiva 5"/>
          <p:cNvSpPr>
            <a:spLocks noGrp="1"/>
          </p:cNvSpPr>
          <p:nvPr>
            <p:ph type="sldNum" sz="quarter" idx="12"/>
          </p:nvPr>
        </p:nvSpPr>
        <p:spPr/>
        <p:txBody>
          <a:bodyPr/>
          <a:lstStyle/>
          <a:p>
            <a:fld id="{B3F75883-F473-4A6F-8BE5-9EB895A9A139}" type="slidenum">
              <a:rPr lang="sl-SI" smtClean="0"/>
              <a:pPr/>
              <a:t>‹#›</a:t>
            </a:fld>
            <a:endParaRPr lang="sl-SI"/>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slov in vsebina">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smtClean="0"/>
              <a:t>Kliknite, če želite urediti slog naslova matrice</a:t>
            </a:r>
            <a:endParaRPr lang="sl-SI"/>
          </a:p>
        </p:txBody>
      </p:sp>
      <p:sp>
        <p:nvSpPr>
          <p:cNvPr id="3" name="Ograda vsebine 2"/>
          <p:cNvSpPr>
            <a:spLocks noGrp="1"/>
          </p:cNvSpPr>
          <p:nvPr>
            <p:ph idx="1"/>
          </p:nvPr>
        </p:nvSpPr>
        <p:spPr/>
        <p:txBody>
          <a:bodyPr/>
          <a:lstStyle/>
          <a:p>
            <a:pPr lvl="0"/>
            <a:r>
              <a:rPr lang="sl-SI" smtClean="0"/>
              <a:t>Kliknite, če želite urediti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grada datuma 3"/>
          <p:cNvSpPr>
            <a:spLocks noGrp="1"/>
          </p:cNvSpPr>
          <p:nvPr>
            <p:ph type="dt" sz="half" idx="10"/>
          </p:nvPr>
        </p:nvSpPr>
        <p:spPr/>
        <p:txBody>
          <a:bodyPr/>
          <a:lstStyle/>
          <a:p>
            <a:fld id="{0976710D-E66E-4CCA-9BED-E00C83A7E84B}" type="datetimeFigureOut">
              <a:rPr lang="sl-SI" smtClean="0"/>
              <a:pPr/>
              <a:t>29.4.2026</a:t>
            </a:fld>
            <a:endParaRPr lang="sl-SI"/>
          </a:p>
        </p:txBody>
      </p:sp>
      <p:sp>
        <p:nvSpPr>
          <p:cNvPr id="5" name="Ograda noge 4"/>
          <p:cNvSpPr>
            <a:spLocks noGrp="1"/>
          </p:cNvSpPr>
          <p:nvPr>
            <p:ph type="ftr" sz="quarter" idx="11"/>
          </p:nvPr>
        </p:nvSpPr>
        <p:spPr/>
        <p:txBody>
          <a:bodyPr/>
          <a:lstStyle/>
          <a:p>
            <a:endParaRPr lang="sl-SI"/>
          </a:p>
        </p:txBody>
      </p:sp>
      <p:sp>
        <p:nvSpPr>
          <p:cNvPr id="6" name="Ograda številke diapozitiva 5"/>
          <p:cNvSpPr>
            <a:spLocks noGrp="1"/>
          </p:cNvSpPr>
          <p:nvPr>
            <p:ph type="sldNum" sz="quarter" idx="12"/>
          </p:nvPr>
        </p:nvSpPr>
        <p:spPr/>
        <p:txBody>
          <a:bodyPr/>
          <a:lstStyle/>
          <a:p>
            <a:fld id="{B3F75883-F473-4A6F-8BE5-9EB895A9A139}" type="slidenum">
              <a:rPr lang="sl-SI" smtClean="0"/>
              <a:pPr/>
              <a:t>‹#›</a:t>
            </a:fld>
            <a:endParaRPr lang="sl-SI"/>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Glava odseka">
    <p:spTree>
      <p:nvGrpSpPr>
        <p:cNvPr id="1" name=""/>
        <p:cNvGrpSpPr/>
        <p:nvPr/>
      </p:nvGrpSpPr>
      <p:grpSpPr>
        <a:xfrm>
          <a:off x="0" y="0"/>
          <a:ext cx="0" cy="0"/>
          <a:chOff x="0" y="0"/>
          <a:chExt cx="0" cy="0"/>
        </a:xfrm>
      </p:grpSpPr>
      <p:sp>
        <p:nvSpPr>
          <p:cNvPr id="2" name="Naslov 1"/>
          <p:cNvSpPr>
            <a:spLocks noGrp="1"/>
          </p:cNvSpPr>
          <p:nvPr>
            <p:ph type="title"/>
          </p:nvPr>
        </p:nvSpPr>
        <p:spPr>
          <a:xfrm>
            <a:off x="722313" y="4406900"/>
            <a:ext cx="7772400" cy="1362075"/>
          </a:xfrm>
        </p:spPr>
        <p:txBody>
          <a:bodyPr anchor="t"/>
          <a:lstStyle>
            <a:lvl1pPr algn="l">
              <a:defRPr sz="4000" b="1" cap="all"/>
            </a:lvl1pPr>
          </a:lstStyle>
          <a:p>
            <a:r>
              <a:rPr lang="sl-SI" smtClean="0"/>
              <a:t>Kliknite, če želite urediti slog naslova matrice</a:t>
            </a:r>
            <a:endParaRPr lang="sl-SI"/>
          </a:p>
        </p:txBody>
      </p:sp>
      <p:sp>
        <p:nvSpPr>
          <p:cNvPr id="3" name="Ograda besedila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l-SI" smtClean="0"/>
              <a:t>Kliknite, če želite urediti sloge besedila matrice</a:t>
            </a:r>
          </a:p>
        </p:txBody>
      </p:sp>
      <p:sp>
        <p:nvSpPr>
          <p:cNvPr id="4" name="Ograda datuma 3"/>
          <p:cNvSpPr>
            <a:spLocks noGrp="1"/>
          </p:cNvSpPr>
          <p:nvPr>
            <p:ph type="dt" sz="half" idx="10"/>
          </p:nvPr>
        </p:nvSpPr>
        <p:spPr/>
        <p:txBody>
          <a:bodyPr/>
          <a:lstStyle/>
          <a:p>
            <a:fld id="{0976710D-E66E-4CCA-9BED-E00C83A7E84B}" type="datetimeFigureOut">
              <a:rPr lang="sl-SI" smtClean="0"/>
              <a:pPr/>
              <a:t>29.4.2026</a:t>
            </a:fld>
            <a:endParaRPr lang="sl-SI"/>
          </a:p>
        </p:txBody>
      </p:sp>
      <p:sp>
        <p:nvSpPr>
          <p:cNvPr id="5" name="Ograda noge 4"/>
          <p:cNvSpPr>
            <a:spLocks noGrp="1"/>
          </p:cNvSpPr>
          <p:nvPr>
            <p:ph type="ftr" sz="quarter" idx="11"/>
          </p:nvPr>
        </p:nvSpPr>
        <p:spPr/>
        <p:txBody>
          <a:bodyPr/>
          <a:lstStyle/>
          <a:p>
            <a:endParaRPr lang="sl-SI"/>
          </a:p>
        </p:txBody>
      </p:sp>
      <p:sp>
        <p:nvSpPr>
          <p:cNvPr id="6" name="Ograda številke diapozitiva 5"/>
          <p:cNvSpPr>
            <a:spLocks noGrp="1"/>
          </p:cNvSpPr>
          <p:nvPr>
            <p:ph type="sldNum" sz="quarter" idx="12"/>
          </p:nvPr>
        </p:nvSpPr>
        <p:spPr/>
        <p:txBody>
          <a:bodyPr/>
          <a:lstStyle/>
          <a:p>
            <a:fld id="{B3F75883-F473-4A6F-8BE5-9EB895A9A139}" type="slidenum">
              <a:rPr lang="sl-SI" smtClean="0"/>
              <a:pPr/>
              <a:t>‹#›</a:t>
            </a:fld>
            <a:endParaRPr lang="sl-SI"/>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e vsebini">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smtClean="0"/>
              <a:t>Kliknite, če želite urediti slog naslova matrice</a:t>
            </a:r>
            <a:endParaRPr lang="sl-SI"/>
          </a:p>
        </p:txBody>
      </p:sp>
      <p:sp>
        <p:nvSpPr>
          <p:cNvPr id="3" name="Ograda vsebine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l-SI" smtClean="0"/>
              <a:t>Kliknite, če želite urediti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grada vsebine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l-SI" smtClean="0"/>
              <a:t>Kliknite, če želite urediti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5" name="Ograda datuma 4"/>
          <p:cNvSpPr>
            <a:spLocks noGrp="1"/>
          </p:cNvSpPr>
          <p:nvPr>
            <p:ph type="dt" sz="half" idx="10"/>
          </p:nvPr>
        </p:nvSpPr>
        <p:spPr/>
        <p:txBody>
          <a:bodyPr/>
          <a:lstStyle/>
          <a:p>
            <a:fld id="{0976710D-E66E-4CCA-9BED-E00C83A7E84B}" type="datetimeFigureOut">
              <a:rPr lang="sl-SI" smtClean="0"/>
              <a:pPr/>
              <a:t>29.4.2026</a:t>
            </a:fld>
            <a:endParaRPr lang="sl-SI"/>
          </a:p>
        </p:txBody>
      </p:sp>
      <p:sp>
        <p:nvSpPr>
          <p:cNvPr id="6" name="Ograda noge 5"/>
          <p:cNvSpPr>
            <a:spLocks noGrp="1"/>
          </p:cNvSpPr>
          <p:nvPr>
            <p:ph type="ftr" sz="quarter" idx="11"/>
          </p:nvPr>
        </p:nvSpPr>
        <p:spPr/>
        <p:txBody>
          <a:bodyPr/>
          <a:lstStyle/>
          <a:p>
            <a:endParaRPr lang="sl-SI"/>
          </a:p>
        </p:txBody>
      </p:sp>
      <p:sp>
        <p:nvSpPr>
          <p:cNvPr id="7" name="Ograda številke diapozitiva 6"/>
          <p:cNvSpPr>
            <a:spLocks noGrp="1"/>
          </p:cNvSpPr>
          <p:nvPr>
            <p:ph type="sldNum" sz="quarter" idx="12"/>
          </p:nvPr>
        </p:nvSpPr>
        <p:spPr/>
        <p:txBody>
          <a:bodyPr/>
          <a:lstStyle/>
          <a:p>
            <a:fld id="{B3F75883-F473-4A6F-8BE5-9EB895A9A139}" type="slidenum">
              <a:rPr lang="sl-SI" smtClean="0"/>
              <a:pPr/>
              <a:t>‹#›</a:t>
            </a:fld>
            <a:endParaRPr lang="sl-SI"/>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rimerjava">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lvl1pPr>
              <a:defRPr/>
            </a:lvl1pPr>
          </a:lstStyle>
          <a:p>
            <a:r>
              <a:rPr lang="sl-SI" smtClean="0"/>
              <a:t>Kliknite, če želite urediti slog naslova matrice</a:t>
            </a:r>
            <a:endParaRPr lang="sl-SI"/>
          </a:p>
        </p:txBody>
      </p:sp>
      <p:sp>
        <p:nvSpPr>
          <p:cNvPr id="3" name="Ograda besedila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smtClean="0"/>
              <a:t>Kliknite, če želite urediti sloge besedila matrice</a:t>
            </a:r>
          </a:p>
        </p:txBody>
      </p:sp>
      <p:sp>
        <p:nvSpPr>
          <p:cNvPr id="4" name="Ograda vsebine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l-SI" smtClean="0"/>
              <a:t>Kliknite, če želite urediti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5" name="Ograda besedila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smtClean="0"/>
              <a:t>Kliknite, če želite urediti sloge besedila matrice</a:t>
            </a:r>
          </a:p>
        </p:txBody>
      </p:sp>
      <p:sp>
        <p:nvSpPr>
          <p:cNvPr id="6" name="Ograda vsebine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l-SI" smtClean="0"/>
              <a:t>Kliknite, če želite urediti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7" name="Ograda datuma 6"/>
          <p:cNvSpPr>
            <a:spLocks noGrp="1"/>
          </p:cNvSpPr>
          <p:nvPr>
            <p:ph type="dt" sz="half" idx="10"/>
          </p:nvPr>
        </p:nvSpPr>
        <p:spPr/>
        <p:txBody>
          <a:bodyPr/>
          <a:lstStyle/>
          <a:p>
            <a:fld id="{0976710D-E66E-4CCA-9BED-E00C83A7E84B}" type="datetimeFigureOut">
              <a:rPr lang="sl-SI" smtClean="0"/>
              <a:pPr/>
              <a:t>29.4.2026</a:t>
            </a:fld>
            <a:endParaRPr lang="sl-SI"/>
          </a:p>
        </p:txBody>
      </p:sp>
      <p:sp>
        <p:nvSpPr>
          <p:cNvPr id="8" name="Ograda noge 7"/>
          <p:cNvSpPr>
            <a:spLocks noGrp="1"/>
          </p:cNvSpPr>
          <p:nvPr>
            <p:ph type="ftr" sz="quarter" idx="11"/>
          </p:nvPr>
        </p:nvSpPr>
        <p:spPr/>
        <p:txBody>
          <a:bodyPr/>
          <a:lstStyle/>
          <a:p>
            <a:endParaRPr lang="sl-SI"/>
          </a:p>
        </p:txBody>
      </p:sp>
      <p:sp>
        <p:nvSpPr>
          <p:cNvPr id="9" name="Ograda številke diapozitiva 8"/>
          <p:cNvSpPr>
            <a:spLocks noGrp="1"/>
          </p:cNvSpPr>
          <p:nvPr>
            <p:ph type="sldNum" sz="quarter" idx="12"/>
          </p:nvPr>
        </p:nvSpPr>
        <p:spPr/>
        <p:txBody>
          <a:bodyPr/>
          <a:lstStyle/>
          <a:p>
            <a:fld id="{B3F75883-F473-4A6F-8BE5-9EB895A9A139}" type="slidenum">
              <a:rPr lang="sl-SI" smtClean="0"/>
              <a:pPr/>
              <a:t>‹#›</a:t>
            </a:fld>
            <a:endParaRPr lang="sl-SI"/>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smtClean="0"/>
              <a:t>Kliknite, če želite urediti slog naslova matrice</a:t>
            </a:r>
            <a:endParaRPr lang="sl-SI"/>
          </a:p>
        </p:txBody>
      </p:sp>
      <p:sp>
        <p:nvSpPr>
          <p:cNvPr id="3" name="Ograda datuma 2"/>
          <p:cNvSpPr>
            <a:spLocks noGrp="1"/>
          </p:cNvSpPr>
          <p:nvPr>
            <p:ph type="dt" sz="half" idx="10"/>
          </p:nvPr>
        </p:nvSpPr>
        <p:spPr/>
        <p:txBody>
          <a:bodyPr/>
          <a:lstStyle/>
          <a:p>
            <a:fld id="{0976710D-E66E-4CCA-9BED-E00C83A7E84B}" type="datetimeFigureOut">
              <a:rPr lang="sl-SI" smtClean="0"/>
              <a:pPr/>
              <a:t>29.4.2026</a:t>
            </a:fld>
            <a:endParaRPr lang="sl-SI"/>
          </a:p>
        </p:txBody>
      </p:sp>
      <p:sp>
        <p:nvSpPr>
          <p:cNvPr id="4" name="Ograda noge 3"/>
          <p:cNvSpPr>
            <a:spLocks noGrp="1"/>
          </p:cNvSpPr>
          <p:nvPr>
            <p:ph type="ftr" sz="quarter" idx="11"/>
          </p:nvPr>
        </p:nvSpPr>
        <p:spPr/>
        <p:txBody>
          <a:bodyPr/>
          <a:lstStyle/>
          <a:p>
            <a:endParaRPr lang="sl-SI"/>
          </a:p>
        </p:txBody>
      </p:sp>
      <p:sp>
        <p:nvSpPr>
          <p:cNvPr id="5" name="Ograda številke diapozitiva 4"/>
          <p:cNvSpPr>
            <a:spLocks noGrp="1"/>
          </p:cNvSpPr>
          <p:nvPr>
            <p:ph type="sldNum" sz="quarter" idx="12"/>
          </p:nvPr>
        </p:nvSpPr>
        <p:spPr/>
        <p:txBody>
          <a:bodyPr/>
          <a:lstStyle/>
          <a:p>
            <a:fld id="{B3F75883-F473-4A6F-8BE5-9EB895A9A139}" type="slidenum">
              <a:rPr lang="sl-SI" smtClean="0"/>
              <a:pPr/>
              <a:t>‹#›</a:t>
            </a:fld>
            <a:endParaRPr lang="sl-SI"/>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azen">
    <p:spTree>
      <p:nvGrpSpPr>
        <p:cNvPr id="1" name=""/>
        <p:cNvGrpSpPr/>
        <p:nvPr/>
      </p:nvGrpSpPr>
      <p:grpSpPr>
        <a:xfrm>
          <a:off x="0" y="0"/>
          <a:ext cx="0" cy="0"/>
          <a:chOff x="0" y="0"/>
          <a:chExt cx="0" cy="0"/>
        </a:xfrm>
      </p:grpSpPr>
      <p:sp>
        <p:nvSpPr>
          <p:cNvPr id="2" name="Ograda datuma 1"/>
          <p:cNvSpPr>
            <a:spLocks noGrp="1"/>
          </p:cNvSpPr>
          <p:nvPr>
            <p:ph type="dt" sz="half" idx="10"/>
          </p:nvPr>
        </p:nvSpPr>
        <p:spPr/>
        <p:txBody>
          <a:bodyPr/>
          <a:lstStyle/>
          <a:p>
            <a:fld id="{0976710D-E66E-4CCA-9BED-E00C83A7E84B}" type="datetimeFigureOut">
              <a:rPr lang="sl-SI" smtClean="0"/>
              <a:pPr/>
              <a:t>29.4.2026</a:t>
            </a:fld>
            <a:endParaRPr lang="sl-SI"/>
          </a:p>
        </p:txBody>
      </p:sp>
      <p:sp>
        <p:nvSpPr>
          <p:cNvPr id="3" name="Ograda noge 2"/>
          <p:cNvSpPr>
            <a:spLocks noGrp="1"/>
          </p:cNvSpPr>
          <p:nvPr>
            <p:ph type="ftr" sz="quarter" idx="11"/>
          </p:nvPr>
        </p:nvSpPr>
        <p:spPr/>
        <p:txBody>
          <a:bodyPr/>
          <a:lstStyle/>
          <a:p>
            <a:endParaRPr lang="sl-SI"/>
          </a:p>
        </p:txBody>
      </p:sp>
      <p:sp>
        <p:nvSpPr>
          <p:cNvPr id="4" name="Ograda številke diapozitiva 3"/>
          <p:cNvSpPr>
            <a:spLocks noGrp="1"/>
          </p:cNvSpPr>
          <p:nvPr>
            <p:ph type="sldNum" sz="quarter" idx="12"/>
          </p:nvPr>
        </p:nvSpPr>
        <p:spPr/>
        <p:txBody>
          <a:bodyPr/>
          <a:lstStyle/>
          <a:p>
            <a:fld id="{B3F75883-F473-4A6F-8BE5-9EB895A9A139}" type="slidenum">
              <a:rPr lang="sl-SI" smtClean="0"/>
              <a:pPr/>
              <a:t>‹#›</a:t>
            </a:fld>
            <a:endParaRPr lang="sl-SI"/>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Naslov in vsebina">
    <p:spTree>
      <p:nvGrpSpPr>
        <p:cNvPr id="1" name=""/>
        <p:cNvGrpSpPr/>
        <p:nvPr/>
      </p:nvGrpSpPr>
      <p:grpSpPr>
        <a:xfrm>
          <a:off x="0" y="0"/>
          <a:ext cx="0" cy="0"/>
          <a:chOff x="0" y="0"/>
          <a:chExt cx="0" cy="0"/>
        </a:xfrm>
      </p:grpSpPr>
      <p:sp>
        <p:nvSpPr>
          <p:cNvPr id="2" name="Naslov 1"/>
          <p:cNvSpPr>
            <a:spLocks noGrp="1"/>
          </p:cNvSpPr>
          <p:nvPr>
            <p:ph type="title"/>
          </p:nvPr>
        </p:nvSpPr>
        <p:spPr>
          <a:xfrm>
            <a:off x="457200" y="273050"/>
            <a:ext cx="3008313" cy="1162050"/>
          </a:xfrm>
        </p:spPr>
        <p:txBody>
          <a:bodyPr anchor="b"/>
          <a:lstStyle>
            <a:lvl1pPr algn="l">
              <a:defRPr sz="2000" b="1"/>
            </a:lvl1pPr>
          </a:lstStyle>
          <a:p>
            <a:r>
              <a:rPr lang="sl-SI" smtClean="0"/>
              <a:t>Kliknite, če želite urediti slog naslova matrice</a:t>
            </a:r>
            <a:endParaRPr lang="sl-SI"/>
          </a:p>
        </p:txBody>
      </p:sp>
      <p:sp>
        <p:nvSpPr>
          <p:cNvPr id="3" name="Ograda vsebine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l-SI" smtClean="0"/>
              <a:t>Kliknite, če želite urediti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grada besedila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smtClean="0"/>
              <a:t>Kliknite, če želite urediti sloge besedila matrice</a:t>
            </a:r>
          </a:p>
        </p:txBody>
      </p:sp>
      <p:sp>
        <p:nvSpPr>
          <p:cNvPr id="5" name="Ograda datuma 4"/>
          <p:cNvSpPr>
            <a:spLocks noGrp="1"/>
          </p:cNvSpPr>
          <p:nvPr>
            <p:ph type="dt" sz="half" idx="10"/>
          </p:nvPr>
        </p:nvSpPr>
        <p:spPr/>
        <p:txBody>
          <a:bodyPr/>
          <a:lstStyle/>
          <a:p>
            <a:fld id="{0976710D-E66E-4CCA-9BED-E00C83A7E84B}" type="datetimeFigureOut">
              <a:rPr lang="sl-SI" smtClean="0"/>
              <a:pPr/>
              <a:t>29.4.2026</a:t>
            </a:fld>
            <a:endParaRPr lang="sl-SI"/>
          </a:p>
        </p:txBody>
      </p:sp>
      <p:sp>
        <p:nvSpPr>
          <p:cNvPr id="6" name="Ograda noge 5"/>
          <p:cNvSpPr>
            <a:spLocks noGrp="1"/>
          </p:cNvSpPr>
          <p:nvPr>
            <p:ph type="ftr" sz="quarter" idx="11"/>
          </p:nvPr>
        </p:nvSpPr>
        <p:spPr/>
        <p:txBody>
          <a:bodyPr/>
          <a:lstStyle/>
          <a:p>
            <a:endParaRPr lang="sl-SI"/>
          </a:p>
        </p:txBody>
      </p:sp>
      <p:sp>
        <p:nvSpPr>
          <p:cNvPr id="7" name="Ograda številke diapozitiva 6"/>
          <p:cNvSpPr>
            <a:spLocks noGrp="1"/>
          </p:cNvSpPr>
          <p:nvPr>
            <p:ph type="sldNum" sz="quarter" idx="12"/>
          </p:nvPr>
        </p:nvSpPr>
        <p:spPr/>
        <p:txBody>
          <a:bodyPr/>
          <a:lstStyle/>
          <a:p>
            <a:fld id="{B3F75883-F473-4A6F-8BE5-9EB895A9A139}" type="slidenum">
              <a:rPr lang="sl-SI" smtClean="0"/>
              <a:pPr/>
              <a:t>‹#›</a:t>
            </a:fld>
            <a:endParaRPr lang="sl-SI"/>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Naslov in slika">
    <p:spTree>
      <p:nvGrpSpPr>
        <p:cNvPr id="1" name=""/>
        <p:cNvGrpSpPr/>
        <p:nvPr/>
      </p:nvGrpSpPr>
      <p:grpSpPr>
        <a:xfrm>
          <a:off x="0" y="0"/>
          <a:ext cx="0" cy="0"/>
          <a:chOff x="0" y="0"/>
          <a:chExt cx="0" cy="0"/>
        </a:xfrm>
      </p:grpSpPr>
      <p:sp>
        <p:nvSpPr>
          <p:cNvPr id="2" name="Naslov 1"/>
          <p:cNvSpPr>
            <a:spLocks noGrp="1"/>
          </p:cNvSpPr>
          <p:nvPr>
            <p:ph type="title"/>
          </p:nvPr>
        </p:nvSpPr>
        <p:spPr>
          <a:xfrm>
            <a:off x="1792288" y="4800600"/>
            <a:ext cx="5486400" cy="566738"/>
          </a:xfrm>
        </p:spPr>
        <p:txBody>
          <a:bodyPr anchor="b"/>
          <a:lstStyle>
            <a:lvl1pPr algn="l">
              <a:defRPr sz="2000" b="1"/>
            </a:lvl1pPr>
          </a:lstStyle>
          <a:p>
            <a:r>
              <a:rPr lang="sl-SI" smtClean="0"/>
              <a:t>Kliknite, če želite urediti slog naslova matrice</a:t>
            </a:r>
            <a:endParaRPr lang="sl-SI"/>
          </a:p>
        </p:txBody>
      </p:sp>
      <p:sp>
        <p:nvSpPr>
          <p:cNvPr id="3" name="Ograda slik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l-SI"/>
          </a:p>
        </p:txBody>
      </p:sp>
      <p:sp>
        <p:nvSpPr>
          <p:cNvPr id="4" name="Ograda besedila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smtClean="0"/>
              <a:t>Kliknite, če želite urediti sloge besedila matrice</a:t>
            </a:r>
          </a:p>
        </p:txBody>
      </p:sp>
      <p:sp>
        <p:nvSpPr>
          <p:cNvPr id="5" name="Ograda datuma 4"/>
          <p:cNvSpPr>
            <a:spLocks noGrp="1"/>
          </p:cNvSpPr>
          <p:nvPr>
            <p:ph type="dt" sz="half" idx="10"/>
          </p:nvPr>
        </p:nvSpPr>
        <p:spPr/>
        <p:txBody>
          <a:bodyPr/>
          <a:lstStyle/>
          <a:p>
            <a:fld id="{0976710D-E66E-4CCA-9BED-E00C83A7E84B}" type="datetimeFigureOut">
              <a:rPr lang="sl-SI" smtClean="0"/>
              <a:pPr/>
              <a:t>29.4.2026</a:t>
            </a:fld>
            <a:endParaRPr lang="sl-SI"/>
          </a:p>
        </p:txBody>
      </p:sp>
      <p:sp>
        <p:nvSpPr>
          <p:cNvPr id="6" name="Ograda noge 5"/>
          <p:cNvSpPr>
            <a:spLocks noGrp="1"/>
          </p:cNvSpPr>
          <p:nvPr>
            <p:ph type="ftr" sz="quarter" idx="11"/>
          </p:nvPr>
        </p:nvSpPr>
        <p:spPr/>
        <p:txBody>
          <a:bodyPr/>
          <a:lstStyle/>
          <a:p>
            <a:endParaRPr lang="sl-SI"/>
          </a:p>
        </p:txBody>
      </p:sp>
      <p:sp>
        <p:nvSpPr>
          <p:cNvPr id="7" name="Ograda številke diapozitiva 6"/>
          <p:cNvSpPr>
            <a:spLocks noGrp="1"/>
          </p:cNvSpPr>
          <p:nvPr>
            <p:ph type="sldNum" sz="quarter" idx="12"/>
          </p:nvPr>
        </p:nvSpPr>
        <p:spPr/>
        <p:txBody>
          <a:bodyPr/>
          <a:lstStyle/>
          <a:p>
            <a:fld id="{B3F75883-F473-4A6F-8BE5-9EB895A9A139}" type="slidenum">
              <a:rPr lang="sl-SI" smtClean="0"/>
              <a:pPr/>
              <a:t>‹#›</a:t>
            </a:fld>
            <a:endParaRPr lang="sl-SI"/>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slov in navpično besedilo">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smtClean="0"/>
              <a:t>Kliknite, če želite urediti slog naslova matrice</a:t>
            </a:r>
            <a:endParaRPr lang="sl-SI"/>
          </a:p>
        </p:txBody>
      </p:sp>
      <p:sp>
        <p:nvSpPr>
          <p:cNvPr id="3" name="Ograda navpičnega besedila 2"/>
          <p:cNvSpPr>
            <a:spLocks noGrp="1"/>
          </p:cNvSpPr>
          <p:nvPr>
            <p:ph type="body" orient="vert" idx="1"/>
          </p:nvPr>
        </p:nvSpPr>
        <p:spPr/>
        <p:txBody>
          <a:bodyPr vert="eaVert"/>
          <a:lstStyle/>
          <a:p>
            <a:pPr lvl="0"/>
            <a:r>
              <a:rPr lang="sl-SI" smtClean="0"/>
              <a:t>Kliknite, če želite urediti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grada datuma 3"/>
          <p:cNvSpPr>
            <a:spLocks noGrp="1"/>
          </p:cNvSpPr>
          <p:nvPr>
            <p:ph type="dt" sz="half" idx="10"/>
          </p:nvPr>
        </p:nvSpPr>
        <p:spPr/>
        <p:txBody>
          <a:bodyPr/>
          <a:lstStyle/>
          <a:p>
            <a:fld id="{0976710D-E66E-4CCA-9BED-E00C83A7E84B}" type="datetimeFigureOut">
              <a:rPr lang="sl-SI" smtClean="0"/>
              <a:pPr/>
              <a:t>29.4.2026</a:t>
            </a:fld>
            <a:endParaRPr lang="sl-SI"/>
          </a:p>
        </p:txBody>
      </p:sp>
      <p:sp>
        <p:nvSpPr>
          <p:cNvPr id="5" name="Ograda noge 4"/>
          <p:cNvSpPr>
            <a:spLocks noGrp="1"/>
          </p:cNvSpPr>
          <p:nvPr>
            <p:ph type="ftr" sz="quarter" idx="11"/>
          </p:nvPr>
        </p:nvSpPr>
        <p:spPr/>
        <p:txBody>
          <a:bodyPr/>
          <a:lstStyle/>
          <a:p>
            <a:endParaRPr lang="sl-SI"/>
          </a:p>
        </p:txBody>
      </p:sp>
      <p:sp>
        <p:nvSpPr>
          <p:cNvPr id="6" name="Ograda številke diapozitiva 5"/>
          <p:cNvSpPr>
            <a:spLocks noGrp="1"/>
          </p:cNvSpPr>
          <p:nvPr>
            <p:ph type="sldNum" sz="quarter" idx="12"/>
          </p:nvPr>
        </p:nvSpPr>
        <p:spPr/>
        <p:txBody>
          <a:bodyPr/>
          <a:lstStyle/>
          <a:p>
            <a:fld id="{B3F75883-F473-4A6F-8BE5-9EB895A9A139}" type="slidenum">
              <a:rPr lang="sl-SI" smtClean="0"/>
              <a:pPr/>
              <a:t>‹#›</a:t>
            </a:fld>
            <a:endParaRPr lang="sl-SI"/>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Navpični naslov in besedilo">
    <p:spTree>
      <p:nvGrpSpPr>
        <p:cNvPr id="1" name=""/>
        <p:cNvGrpSpPr/>
        <p:nvPr/>
      </p:nvGrpSpPr>
      <p:grpSpPr>
        <a:xfrm>
          <a:off x="0" y="0"/>
          <a:ext cx="0" cy="0"/>
          <a:chOff x="0" y="0"/>
          <a:chExt cx="0" cy="0"/>
        </a:xfrm>
      </p:grpSpPr>
      <p:sp>
        <p:nvSpPr>
          <p:cNvPr id="2" name="Navpični naslov 1"/>
          <p:cNvSpPr>
            <a:spLocks noGrp="1"/>
          </p:cNvSpPr>
          <p:nvPr>
            <p:ph type="title" orient="vert"/>
          </p:nvPr>
        </p:nvSpPr>
        <p:spPr>
          <a:xfrm>
            <a:off x="6629400" y="274638"/>
            <a:ext cx="2057400" cy="5851525"/>
          </a:xfrm>
        </p:spPr>
        <p:txBody>
          <a:bodyPr vert="eaVert"/>
          <a:lstStyle/>
          <a:p>
            <a:r>
              <a:rPr lang="sl-SI" smtClean="0"/>
              <a:t>Kliknite, če želite urediti slog naslova matrice</a:t>
            </a:r>
            <a:endParaRPr lang="sl-SI"/>
          </a:p>
        </p:txBody>
      </p:sp>
      <p:sp>
        <p:nvSpPr>
          <p:cNvPr id="3" name="Ograda navpičnega besedila 2"/>
          <p:cNvSpPr>
            <a:spLocks noGrp="1"/>
          </p:cNvSpPr>
          <p:nvPr>
            <p:ph type="body" orient="vert" idx="1"/>
          </p:nvPr>
        </p:nvSpPr>
        <p:spPr>
          <a:xfrm>
            <a:off x="457200" y="274638"/>
            <a:ext cx="6019800" cy="5851525"/>
          </a:xfrm>
        </p:spPr>
        <p:txBody>
          <a:bodyPr vert="eaVert"/>
          <a:lstStyle/>
          <a:p>
            <a:pPr lvl="0"/>
            <a:r>
              <a:rPr lang="sl-SI" smtClean="0"/>
              <a:t>Kliknite, če želite urediti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grada datuma 3"/>
          <p:cNvSpPr>
            <a:spLocks noGrp="1"/>
          </p:cNvSpPr>
          <p:nvPr>
            <p:ph type="dt" sz="half" idx="10"/>
          </p:nvPr>
        </p:nvSpPr>
        <p:spPr/>
        <p:txBody>
          <a:bodyPr/>
          <a:lstStyle/>
          <a:p>
            <a:fld id="{0976710D-E66E-4CCA-9BED-E00C83A7E84B}" type="datetimeFigureOut">
              <a:rPr lang="sl-SI" smtClean="0"/>
              <a:pPr/>
              <a:t>29.4.2026</a:t>
            </a:fld>
            <a:endParaRPr lang="sl-SI"/>
          </a:p>
        </p:txBody>
      </p:sp>
      <p:sp>
        <p:nvSpPr>
          <p:cNvPr id="5" name="Ograda noge 4"/>
          <p:cNvSpPr>
            <a:spLocks noGrp="1"/>
          </p:cNvSpPr>
          <p:nvPr>
            <p:ph type="ftr" sz="quarter" idx="11"/>
          </p:nvPr>
        </p:nvSpPr>
        <p:spPr/>
        <p:txBody>
          <a:bodyPr/>
          <a:lstStyle/>
          <a:p>
            <a:endParaRPr lang="sl-SI"/>
          </a:p>
        </p:txBody>
      </p:sp>
      <p:sp>
        <p:nvSpPr>
          <p:cNvPr id="6" name="Ograda številke diapozitiva 5"/>
          <p:cNvSpPr>
            <a:spLocks noGrp="1"/>
          </p:cNvSpPr>
          <p:nvPr>
            <p:ph type="sldNum" sz="quarter" idx="12"/>
          </p:nvPr>
        </p:nvSpPr>
        <p:spPr/>
        <p:txBody>
          <a:bodyPr/>
          <a:lstStyle/>
          <a:p>
            <a:fld id="{B3F75883-F473-4A6F-8BE5-9EB895A9A139}" type="slidenum">
              <a:rPr lang="sl-SI" smtClean="0"/>
              <a:pPr/>
              <a:t>‹#›</a:t>
            </a:fld>
            <a:endParaRPr lang="sl-SI"/>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grada naslova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sl-SI" smtClean="0"/>
              <a:t>Kliknite, če želite urediti slog naslova matrice</a:t>
            </a:r>
            <a:endParaRPr lang="sl-SI"/>
          </a:p>
        </p:txBody>
      </p:sp>
      <p:sp>
        <p:nvSpPr>
          <p:cNvPr id="3" name="Ograda besedila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sl-SI" smtClean="0"/>
              <a:t>Kliknite, če želite urediti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grada datum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76710D-E66E-4CCA-9BED-E00C83A7E84B}" type="datetimeFigureOut">
              <a:rPr lang="sl-SI" smtClean="0"/>
              <a:pPr/>
              <a:t>29.4.2026</a:t>
            </a:fld>
            <a:endParaRPr lang="sl-SI"/>
          </a:p>
        </p:txBody>
      </p:sp>
      <p:sp>
        <p:nvSpPr>
          <p:cNvPr id="5" name="Ograda no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l-SI"/>
          </a:p>
        </p:txBody>
      </p:sp>
      <p:sp>
        <p:nvSpPr>
          <p:cNvPr id="6" name="Ograda številke diapoz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F75883-F473-4A6F-8BE5-9EB895A9A139}" type="slidenum">
              <a:rPr lang="sl-SI" smtClean="0"/>
              <a:pPr/>
              <a:t>‹#›</a:t>
            </a:fld>
            <a:endParaRPr lang="sl-SI"/>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png"/><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14.xml.rels><?xml version="1.0" encoding="UTF-8" standalone="yes"?>
<Relationships xmlns="http://schemas.openxmlformats.org/package/2006/relationships"><Relationship Id="rId3" Type="http://schemas.openxmlformats.org/officeDocument/2006/relationships/image" Target="../media/image33.jpeg"/><Relationship Id="rId7" Type="http://schemas.openxmlformats.org/officeDocument/2006/relationships/image" Target="../media/image37.png"/><Relationship Id="rId2" Type="http://schemas.openxmlformats.org/officeDocument/2006/relationships/image" Target="../media/image32.jpeg"/><Relationship Id="rId1" Type="http://schemas.openxmlformats.org/officeDocument/2006/relationships/slideLayout" Target="../slideLayouts/slideLayout2.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1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1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jpeg"/><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image" Target="../media/image48.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ctrTitle"/>
          </p:nvPr>
        </p:nvSpPr>
        <p:spPr>
          <a:xfrm>
            <a:off x="1187624" y="116632"/>
            <a:ext cx="4176464" cy="864096"/>
          </a:xfrm>
        </p:spPr>
        <p:txBody>
          <a:bodyPr>
            <a:noAutofit/>
          </a:bodyPr>
          <a:lstStyle/>
          <a:p>
            <a:pPr algn="l"/>
            <a:r>
              <a:rPr lang="sl-SI" sz="4800" i="1" dirty="0" smtClean="0">
                <a:latin typeface="Arabic Typesetting" pitchFamily="66" charset="-78"/>
                <a:cs typeface="Arabic Typesetting" pitchFamily="66" charset="-78"/>
              </a:rPr>
              <a:t>Obrazna </a:t>
            </a:r>
            <a:r>
              <a:rPr lang="sl-SI" sz="4800" i="1" dirty="0" err="1" smtClean="0">
                <a:latin typeface="Arabic Typesetting" pitchFamily="66" charset="-78"/>
                <a:cs typeface="Arabic Typesetting" pitchFamily="66" charset="-78"/>
              </a:rPr>
              <a:t>refleksologija</a:t>
            </a:r>
            <a:endParaRPr lang="sl-SI" sz="4800" i="1" dirty="0">
              <a:solidFill>
                <a:srgbClr val="0070C0"/>
              </a:solidFill>
              <a:latin typeface="Arabic Typesetting" pitchFamily="66" charset="-78"/>
              <a:cs typeface="Arabic Typesetting" pitchFamily="66" charset="-78"/>
            </a:endParaRPr>
          </a:p>
        </p:txBody>
      </p:sp>
      <p:sp>
        <p:nvSpPr>
          <p:cNvPr id="3" name="Podnaslov 2"/>
          <p:cNvSpPr>
            <a:spLocks noGrp="1"/>
          </p:cNvSpPr>
          <p:nvPr>
            <p:ph type="subTitle" idx="1"/>
          </p:nvPr>
        </p:nvSpPr>
        <p:spPr>
          <a:xfrm>
            <a:off x="611560" y="2492896"/>
            <a:ext cx="6336704" cy="504056"/>
          </a:xfrm>
        </p:spPr>
        <p:txBody>
          <a:bodyPr>
            <a:normAutofit/>
          </a:bodyPr>
          <a:lstStyle/>
          <a:p>
            <a:r>
              <a:rPr lang="sl-SI" sz="2400" b="1" dirty="0" smtClean="0">
                <a:solidFill>
                  <a:srgbClr val="0070C0"/>
                </a:solidFill>
              </a:rPr>
              <a:t>     </a:t>
            </a:r>
            <a:endParaRPr lang="sl-SI" dirty="0">
              <a:solidFill>
                <a:srgbClr val="0070C0"/>
              </a:solidFill>
            </a:endParaRPr>
          </a:p>
        </p:txBody>
      </p:sp>
      <p:sp>
        <p:nvSpPr>
          <p:cNvPr id="31752" name="AutoShape 8" descr="39,684 Hand &amp; Arm Massage Images, Stock Photos &amp; Vectors | Shutterstoc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l-SI"/>
          </a:p>
        </p:txBody>
      </p:sp>
      <p:sp>
        <p:nvSpPr>
          <p:cNvPr id="31754" name="AutoShape 10" descr="39,684 Hand &amp; Arm Massage Images, Stock Photos &amp; Vectors | Shutterstoc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l-SI"/>
          </a:p>
        </p:txBody>
      </p:sp>
      <p:sp>
        <p:nvSpPr>
          <p:cNvPr id="55304" name="AutoShape 8" descr="Srce in krvni obtok - Vedeževalka Renej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l-SI"/>
          </a:p>
        </p:txBody>
      </p:sp>
      <p:sp>
        <p:nvSpPr>
          <p:cNvPr id="55306" name="AutoShape 10" descr="Srce in krvni obtok - Vedeževalka Renej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l-SI"/>
          </a:p>
        </p:txBody>
      </p:sp>
      <p:sp>
        <p:nvSpPr>
          <p:cNvPr id="55308" name="AutoShape 12" descr="Srce in krvni obtok - Vedeževalka Renej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l-SI"/>
          </a:p>
        </p:txBody>
      </p:sp>
      <p:sp>
        <p:nvSpPr>
          <p:cNvPr id="55310" name="AutoShape 14" descr="Prizadeto srce okrni kakovost življenja - Primorske novic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l-SI"/>
          </a:p>
        </p:txBody>
      </p:sp>
      <p:sp>
        <p:nvSpPr>
          <p:cNvPr id="55312" name="AutoShape 16" descr="Srce in krvni obtok - igrifikacija | Skupnosti SIO"/>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l-SI"/>
          </a:p>
        </p:txBody>
      </p:sp>
      <p:sp>
        <p:nvSpPr>
          <p:cNvPr id="55316" name="AutoShape 20" descr="Ledvični kamni – Zakisanost teles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l-SI"/>
          </a:p>
        </p:txBody>
      </p:sp>
      <p:sp>
        <p:nvSpPr>
          <p:cNvPr id="55320" name="AutoShape 24" descr="Bariemon galerija - Enemo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l-SI"/>
          </a:p>
        </p:txBody>
      </p:sp>
      <p:sp>
        <p:nvSpPr>
          <p:cNvPr id="55322" name="AutoShape 26" descr="Bariemon galerija - Enemo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l-SI"/>
          </a:p>
        </p:txBody>
      </p:sp>
      <p:sp>
        <p:nvSpPr>
          <p:cNvPr id="55324" name="AutoShape 28" descr="Želodec - Izrez - Bariemo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l-SI"/>
          </a:p>
        </p:txBody>
      </p:sp>
      <p:sp>
        <p:nvSpPr>
          <p:cNvPr id="55326" name="AutoShape 30" descr="Želudac - Anatomija najšireg dela organa za varenj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l-SI"/>
          </a:p>
        </p:txBody>
      </p:sp>
      <p:sp>
        <p:nvSpPr>
          <p:cNvPr id="55328" name="AutoShape 32" descr="Želudac - Anatomija najšireg dela organa za varenj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l-SI"/>
          </a:p>
        </p:txBody>
      </p:sp>
      <p:sp>
        <p:nvSpPr>
          <p:cNvPr id="55332" name="AutoShape 36" descr="Lakat - Health-poin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l-SI"/>
          </a:p>
        </p:txBody>
      </p:sp>
      <p:sp>
        <p:nvSpPr>
          <p:cNvPr id="55334" name="AutoShape 38" descr="Lakat - Health-poin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l-SI"/>
          </a:p>
        </p:txBody>
      </p:sp>
      <p:sp>
        <p:nvSpPr>
          <p:cNvPr id="55336" name="AutoShape 40" descr="Glava – Wikipedij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l-SI"/>
          </a:p>
        </p:txBody>
      </p:sp>
      <p:sp>
        <p:nvSpPr>
          <p:cNvPr id="55340" name="AutoShape 44" descr="Anatomija misici glave profil – Posteraj - štampa i uramljivanj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l-SI"/>
          </a:p>
        </p:txBody>
      </p:sp>
      <p:sp>
        <p:nvSpPr>
          <p:cNvPr id="55350" name="AutoShape 54" descr="Motnje ščitnice - Preberite.s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l-SI"/>
          </a:p>
        </p:txBody>
      </p:sp>
      <p:sp>
        <p:nvSpPr>
          <p:cNvPr id="55360" name="AutoShape 64" descr="Swollen Knee | Knee | Health | Bauerfeind"/>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l-SI"/>
          </a:p>
        </p:txBody>
      </p:sp>
      <p:sp>
        <p:nvSpPr>
          <p:cNvPr id="55362" name="AutoShape 66" descr="Swollen Knee Illustratio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l-SI"/>
          </a:p>
        </p:txBody>
      </p:sp>
      <p:sp>
        <p:nvSpPr>
          <p:cNvPr id="55364" name="AutoShape 68" descr="Knee Effusion Richfield, UT | Water on The Knee | Swollen Knee Ephraim, U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l-SI"/>
          </a:p>
        </p:txBody>
      </p:sp>
      <p:sp>
        <p:nvSpPr>
          <p:cNvPr id="28" name="Pravokotnik 27"/>
          <p:cNvSpPr/>
          <p:nvPr/>
        </p:nvSpPr>
        <p:spPr>
          <a:xfrm>
            <a:off x="323528" y="1052736"/>
            <a:ext cx="6048672" cy="584775"/>
          </a:xfrm>
          <a:prstGeom prst="rect">
            <a:avLst/>
          </a:prstGeom>
        </p:spPr>
        <p:txBody>
          <a:bodyPr wrap="square">
            <a:spAutoFit/>
          </a:bodyPr>
          <a:lstStyle/>
          <a:p>
            <a:r>
              <a:rPr lang="sl-SI" sz="3200" i="1" dirty="0" smtClean="0">
                <a:latin typeface="Arabic Typesetting" pitchFamily="66" charset="-78"/>
                <a:cs typeface="Arabic Typesetting" pitchFamily="66" charset="-78"/>
              </a:rPr>
              <a:t>Dobrodošli na tečaj obrazne </a:t>
            </a:r>
            <a:r>
              <a:rPr lang="sl-SI" sz="3200" i="1" dirty="0" err="1" smtClean="0">
                <a:latin typeface="Arabic Typesetting" pitchFamily="66" charset="-78"/>
                <a:cs typeface="Arabic Typesetting" pitchFamily="66" charset="-78"/>
              </a:rPr>
              <a:t>refleksologije</a:t>
            </a:r>
            <a:r>
              <a:rPr lang="sl-SI" sz="3200" i="1" dirty="0" smtClean="0">
                <a:latin typeface="Arabic Typesetting" pitchFamily="66" charset="-78"/>
                <a:cs typeface="Arabic Typesetting" pitchFamily="66" charset="-78"/>
              </a:rPr>
              <a:t> ”</a:t>
            </a:r>
            <a:r>
              <a:rPr lang="sl-SI" sz="3200" i="1" dirty="0" err="1" smtClean="0">
                <a:latin typeface="Arabic Typesetting" pitchFamily="66" charset="-78"/>
                <a:cs typeface="Arabic Typesetting" pitchFamily="66" charset="-78"/>
              </a:rPr>
              <a:t>Senso</a:t>
            </a:r>
            <a:r>
              <a:rPr lang="sl-SI" sz="3200" i="1" dirty="0" smtClean="0">
                <a:latin typeface="Arabic Typesetting" pitchFamily="66" charset="-78"/>
                <a:cs typeface="Arabic Typesetting" pitchFamily="66" charset="-78"/>
              </a:rPr>
              <a:t>”</a:t>
            </a:r>
            <a:endParaRPr lang="sl-SI" sz="3200" i="1" dirty="0">
              <a:latin typeface="Arabic Typesetting" pitchFamily="66" charset="-78"/>
              <a:cs typeface="Arabic Typesetting" pitchFamily="66" charset="-78"/>
            </a:endParaRPr>
          </a:p>
        </p:txBody>
      </p:sp>
      <p:pic>
        <p:nvPicPr>
          <p:cNvPr id="27" name="Picture 2" descr="VITAL_logo_color"/>
          <p:cNvPicPr>
            <a:picLocks noChangeAspect="1" noChangeArrowheads="1"/>
          </p:cNvPicPr>
          <p:nvPr/>
        </p:nvPicPr>
        <p:blipFill>
          <a:blip r:embed="rId2" cstate="print"/>
          <a:srcRect/>
          <a:stretch>
            <a:fillRect/>
          </a:stretch>
        </p:blipFill>
        <p:spPr bwMode="auto">
          <a:xfrm>
            <a:off x="6924720" y="0"/>
            <a:ext cx="2219280" cy="1268760"/>
          </a:xfrm>
          <a:prstGeom prst="rect">
            <a:avLst/>
          </a:prstGeom>
          <a:noFill/>
          <a:ln w="9525">
            <a:noFill/>
            <a:miter lim="800000"/>
            <a:headEnd/>
            <a:tailEnd/>
          </a:ln>
        </p:spPr>
      </p:pic>
      <p:pic>
        <p:nvPicPr>
          <p:cNvPr id="8194" name="Picture 2" descr="Dobrodošli prvošolci – Osnovna šola Ig"/>
          <p:cNvPicPr>
            <a:picLocks noChangeAspect="1" noChangeArrowheads="1"/>
          </p:cNvPicPr>
          <p:nvPr/>
        </p:nvPicPr>
        <p:blipFill>
          <a:blip r:embed="rId3" cstate="print"/>
          <a:srcRect/>
          <a:stretch>
            <a:fillRect/>
          </a:stretch>
        </p:blipFill>
        <p:spPr bwMode="auto">
          <a:xfrm>
            <a:off x="4266" y="1916832"/>
            <a:ext cx="9139734" cy="4941168"/>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Instant Smooth Perfecting Touch – Face Facts Beauty Therapy Clinic"/>
          <p:cNvPicPr>
            <a:picLocks noChangeAspect="1" noChangeArrowheads="1"/>
          </p:cNvPicPr>
          <p:nvPr/>
        </p:nvPicPr>
        <p:blipFill>
          <a:blip r:embed="rId2" cstate="print"/>
          <a:srcRect/>
          <a:stretch>
            <a:fillRect/>
          </a:stretch>
        </p:blipFill>
        <p:spPr bwMode="auto">
          <a:xfrm>
            <a:off x="107504" y="3068960"/>
            <a:ext cx="3672408" cy="3672408"/>
          </a:xfrm>
          <a:prstGeom prst="rect">
            <a:avLst/>
          </a:prstGeom>
          <a:noFill/>
        </p:spPr>
      </p:pic>
      <p:sp>
        <p:nvSpPr>
          <p:cNvPr id="6" name="Pravokotnik 5"/>
          <p:cNvSpPr/>
          <p:nvPr/>
        </p:nvSpPr>
        <p:spPr>
          <a:xfrm>
            <a:off x="971600" y="2204864"/>
            <a:ext cx="4572000" cy="523220"/>
          </a:xfrm>
          <a:prstGeom prst="rect">
            <a:avLst/>
          </a:prstGeom>
        </p:spPr>
        <p:txBody>
          <a:bodyPr>
            <a:spAutoFit/>
          </a:bodyPr>
          <a:lstStyle/>
          <a:p>
            <a:pPr algn="ctr"/>
            <a:r>
              <a:rPr lang="sl-SI" sz="2800" i="1" dirty="0" err="1" smtClean="0">
                <a:latin typeface="Bell MT" pitchFamily="18" charset="0"/>
              </a:rPr>
              <a:t>Senso</a:t>
            </a:r>
            <a:r>
              <a:rPr lang="sl-SI" sz="2800" i="1" dirty="0" smtClean="0">
                <a:latin typeface="Bell MT" pitchFamily="18" charset="0"/>
              </a:rPr>
              <a:t> </a:t>
            </a:r>
            <a:r>
              <a:rPr lang="sl-SI" dirty="0" smtClean="0">
                <a:latin typeface="Calibri" pitchFamily="18"/>
              </a:rPr>
              <a:t> - za obraz, telo in dušo </a:t>
            </a:r>
            <a:r>
              <a:rPr lang="sl-SI" dirty="0" smtClean="0">
                <a:latin typeface="Calibri" pitchFamily="18"/>
                <a:sym typeface="Wingdings" pitchFamily="2" charset="2"/>
              </a:rPr>
              <a:t></a:t>
            </a:r>
            <a:endParaRPr lang="sl-SI" dirty="0"/>
          </a:p>
        </p:txBody>
      </p:sp>
      <p:pic>
        <p:nvPicPr>
          <p:cNvPr id="8196" name="Picture 4" descr="FACIAL REFLEXOLOGY | TREATMENT FOR RELAXATION AND WELL BEING CANBERRA"/>
          <p:cNvPicPr>
            <a:picLocks noChangeAspect="1" noChangeArrowheads="1"/>
          </p:cNvPicPr>
          <p:nvPr/>
        </p:nvPicPr>
        <p:blipFill>
          <a:blip r:embed="rId3" cstate="print"/>
          <a:srcRect/>
          <a:stretch>
            <a:fillRect/>
          </a:stretch>
        </p:blipFill>
        <p:spPr bwMode="auto">
          <a:xfrm>
            <a:off x="3275856" y="116632"/>
            <a:ext cx="2952329" cy="1844824"/>
          </a:xfrm>
          <a:prstGeom prst="rect">
            <a:avLst/>
          </a:prstGeom>
          <a:noFill/>
        </p:spPr>
      </p:pic>
      <p:pic>
        <p:nvPicPr>
          <p:cNvPr id="8198" name="Picture 6" descr="Facial Reflexology in Southfields | Reflexologist in South West London"/>
          <p:cNvPicPr>
            <a:picLocks noChangeAspect="1" noChangeArrowheads="1"/>
          </p:cNvPicPr>
          <p:nvPr/>
        </p:nvPicPr>
        <p:blipFill>
          <a:blip r:embed="rId4" cstate="print"/>
          <a:srcRect/>
          <a:stretch>
            <a:fillRect/>
          </a:stretch>
        </p:blipFill>
        <p:spPr bwMode="auto">
          <a:xfrm>
            <a:off x="6321461" y="116631"/>
            <a:ext cx="2715036" cy="2592289"/>
          </a:xfrm>
          <a:prstGeom prst="rect">
            <a:avLst/>
          </a:prstGeom>
          <a:noFill/>
        </p:spPr>
      </p:pic>
      <p:pic>
        <p:nvPicPr>
          <p:cNvPr id="2" name="Picture 2" descr="C:\Users\Kolarski\Desktop\popr.png"/>
          <p:cNvPicPr>
            <a:picLocks noChangeAspect="1" noChangeArrowheads="1"/>
          </p:cNvPicPr>
          <p:nvPr/>
        </p:nvPicPr>
        <p:blipFill>
          <a:blip r:embed="rId5" cstate="print"/>
          <a:srcRect/>
          <a:stretch>
            <a:fillRect/>
          </a:stretch>
        </p:blipFill>
        <p:spPr bwMode="auto">
          <a:xfrm>
            <a:off x="107504" y="116632"/>
            <a:ext cx="3124572" cy="1173718"/>
          </a:xfrm>
          <a:prstGeom prst="rect">
            <a:avLst/>
          </a:prstGeom>
          <a:noFill/>
        </p:spPr>
      </p:pic>
      <p:pic>
        <p:nvPicPr>
          <p:cNvPr id="1026" name="Picture 2" descr="C:\Users\Kolarski\Desktop\cel.png"/>
          <p:cNvPicPr>
            <a:picLocks noChangeAspect="1" noChangeArrowheads="1"/>
          </p:cNvPicPr>
          <p:nvPr/>
        </p:nvPicPr>
        <p:blipFill>
          <a:blip r:embed="rId6" cstate="print"/>
          <a:srcRect/>
          <a:stretch>
            <a:fillRect/>
          </a:stretch>
        </p:blipFill>
        <p:spPr bwMode="auto">
          <a:xfrm>
            <a:off x="3779912" y="3068960"/>
            <a:ext cx="5364088" cy="3672408"/>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ravokotnik 5"/>
          <p:cNvSpPr/>
          <p:nvPr/>
        </p:nvSpPr>
        <p:spPr>
          <a:xfrm>
            <a:off x="755576" y="4941168"/>
            <a:ext cx="7488832" cy="1754326"/>
          </a:xfrm>
          <a:prstGeom prst="rect">
            <a:avLst/>
          </a:prstGeom>
        </p:spPr>
        <p:txBody>
          <a:bodyPr wrap="square">
            <a:spAutoFit/>
          </a:bodyPr>
          <a:lstStyle/>
          <a:p>
            <a:r>
              <a:rPr lang="sl-SI" b="1" dirty="0" smtClean="0">
                <a:solidFill>
                  <a:srgbClr val="0000FF"/>
                </a:solidFill>
                <a:ea typeface="Times New Roman" pitchFamily="18" charset="0"/>
                <a:cs typeface="Arial" pitchFamily="34" charset="0"/>
              </a:rPr>
              <a:t>Receptorji</a:t>
            </a:r>
            <a:r>
              <a:rPr lang="sl-SI" dirty="0" smtClean="0">
                <a:solidFill>
                  <a:srgbClr val="0000FF"/>
                </a:solidFill>
                <a:ea typeface="Times New Roman" pitchFamily="18" charset="0"/>
                <a:cs typeface="Arial" pitchFamily="34" charset="0"/>
              </a:rPr>
              <a:t> </a:t>
            </a:r>
            <a:r>
              <a:rPr lang="sl-SI" dirty="0" smtClean="0"/>
              <a:t>so vsa čutila, ki zaznajo dražljaje.        Potem pa, od čutil, po</a:t>
            </a:r>
            <a:br>
              <a:rPr lang="sl-SI" dirty="0" smtClean="0"/>
            </a:br>
            <a:r>
              <a:rPr lang="sl-SI" b="1" dirty="0" smtClean="0">
                <a:solidFill>
                  <a:srgbClr val="0000FF"/>
                </a:solidFill>
                <a:ea typeface="Times New Roman" pitchFamily="18" charset="0"/>
                <a:cs typeface="Arial" pitchFamily="34" charset="0"/>
              </a:rPr>
              <a:t>Senzorični poti </a:t>
            </a:r>
            <a:r>
              <a:rPr lang="sl-SI" dirty="0" smtClean="0"/>
              <a:t>s pomočjo čutilnih nevronov te dražljaje prenašajo do centra.</a:t>
            </a:r>
            <a:br>
              <a:rPr lang="sl-SI" dirty="0" smtClean="0"/>
            </a:br>
            <a:r>
              <a:rPr lang="sl-SI" b="1" dirty="0" smtClean="0">
                <a:solidFill>
                  <a:srgbClr val="FF0000"/>
                </a:solidFill>
              </a:rPr>
              <a:t>Center</a:t>
            </a:r>
            <a:r>
              <a:rPr lang="sl-SI" dirty="0" smtClean="0"/>
              <a:t> so hrbtenjača in možgani, kjer se tvorijo odgovori na sprejeti dražljaj.</a:t>
            </a:r>
            <a:br>
              <a:rPr lang="sl-SI" dirty="0" smtClean="0"/>
            </a:br>
            <a:r>
              <a:rPr lang="sl-SI" dirty="0" smtClean="0"/>
              <a:t>                                                                                     Ti odgovori se potem po</a:t>
            </a:r>
            <a:br>
              <a:rPr lang="sl-SI" dirty="0" smtClean="0"/>
            </a:br>
            <a:r>
              <a:rPr lang="sl-SI" b="1" dirty="0" smtClean="0">
                <a:solidFill>
                  <a:srgbClr val="0000FF"/>
                </a:solidFill>
                <a:ea typeface="Times New Roman" pitchFamily="18" charset="0"/>
                <a:cs typeface="Arial" pitchFamily="34" charset="0"/>
              </a:rPr>
              <a:t>Motorični poti </a:t>
            </a:r>
            <a:r>
              <a:rPr lang="sl-SI" dirty="0" smtClean="0"/>
              <a:t>s pomočjo gibalnih nevronov pošiljajo od centra do</a:t>
            </a:r>
            <a:br>
              <a:rPr lang="sl-SI" dirty="0" smtClean="0"/>
            </a:br>
            <a:r>
              <a:rPr lang="sl-SI" b="1" dirty="0" err="1" smtClean="0">
                <a:solidFill>
                  <a:srgbClr val="0000FF"/>
                </a:solidFill>
                <a:ea typeface="Times New Roman" pitchFamily="18" charset="0"/>
                <a:cs typeface="Arial" pitchFamily="34" charset="0"/>
              </a:rPr>
              <a:t>Efektorjev</a:t>
            </a:r>
            <a:r>
              <a:rPr lang="sl-SI" dirty="0" smtClean="0"/>
              <a:t> (organov) ki sprejmejo dražljaj in ustvarijo odgovor.</a:t>
            </a:r>
            <a:endParaRPr lang="sl-SI" dirty="0"/>
          </a:p>
        </p:txBody>
      </p:sp>
      <p:pic>
        <p:nvPicPr>
          <p:cNvPr id="1026" name="Picture 2" descr="C:\Users\Kolarski\Desktop\Osnovna slika.png"/>
          <p:cNvPicPr>
            <a:picLocks noChangeAspect="1" noChangeArrowheads="1"/>
          </p:cNvPicPr>
          <p:nvPr/>
        </p:nvPicPr>
        <p:blipFill>
          <a:blip r:embed="rId2" cstate="print"/>
          <a:srcRect/>
          <a:stretch>
            <a:fillRect/>
          </a:stretch>
        </p:blipFill>
        <p:spPr bwMode="auto">
          <a:xfrm>
            <a:off x="648126" y="116632"/>
            <a:ext cx="6986554" cy="4682058"/>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2699792" y="260648"/>
            <a:ext cx="3168352" cy="648072"/>
          </a:xfrm>
        </p:spPr>
        <p:txBody>
          <a:bodyPr>
            <a:normAutofit/>
          </a:bodyPr>
          <a:lstStyle/>
          <a:p>
            <a:r>
              <a:rPr lang="sl-SI" sz="3200" dirty="0" smtClean="0">
                <a:ea typeface="Times New Roman" pitchFamily="18" charset="0"/>
                <a:cs typeface="Arial" pitchFamily="34" charset="0"/>
              </a:rPr>
              <a:t>O naših reakcijah</a:t>
            </a:r>
            <a:endParaRPr lang="sl-SI" sz="3200" dirty="0"/>
          </a:p>
        </p:txBody>
      </p:sp>
      <p:sp>
        <p:nvSpPr>
          <p:cNvPr id="3" name="Ograda vsebine 2"/>
          <p:cNvSpPr>
            <a:spLocks noGrp="1"/>
          </p:cNvSpPr>
          <p:nvPr>
            <p:ph idx="1"/>
          </p:nvPr>
        </p:nvSpPr>
        <p:spPr>
          <a:xfrm>
            <a:off x="251520" y="1124744"/>
            <a:ext cx="8496944" cy="5112568"/>
          </a:xfrm>
        </p:spPr>
        <p:txBody>
          <a:bodyPr>
            <a:normAutofit/>
          </a:bodyPr>
          <a:lstStyle/>
          <a:p>
            <a:pPr>
              <a:buNone/>
            </a:pPr>
            <a:r>
              <a:rPr lang="sl-SI" sz="1600" dirty="0" smtClean="0">
                <a:solidFill>
                  <a:srgbClr val="0000FF"/>
                </a:solidFill>
                <a:ea typeface="Times New Roman" pitchFamily="18" charset="0"/>
                <a:cs typeface="Arial" pitchFamily="34" charset="0"/>
              </a:rPr>
              <a:t>        Zavedne odločitve - ko se za nekaj odločimo, da bomo točno to naredili ali sporočili, npr:  </a:t>
            </a:r>
            <a:br>
              <a:rPr lang="sl-SI" sz="1600" dirty="0" smtClean="0">
                <a:solidFill>
                  <a:srgbClr val="0000FF"/>
                </a:solidFill>
                <a:ea typeface="Times New Roman" pitchFamily="18" charset="0"/>
                <a:cs typeface="Arial" pitchFamily="34" charset="0"/>
              </a:rPr>
            </a:br>
            <a:r>
              <a:rPr lang="sl-SI" sz="1600" dirty="0" smtClean="0">
                <a:solidFill>
                  <a:srgbClr val="0000FF"/>
                </a:solidFill>
                <a:ea typeface="Times New Roman" pitchFamily="18" charset="0"/>
                <a:cs typeface="Arial" pitchFamily="34" charset="0"/>
              </a:rPr>
              <a:t>igramo na glasbilo, rišemo, rešujemo križanke, režemo kruh, igramo šah, nekaj pojasnjujemo, … </a:t>
            </a:r>
            <a:r>
              <a:rPr lang="sl-SI" sz="1600" dirty="0" smtClean="0"/>
              <a:t/>
            </a:r>
            <a:br>
              <a:rPr lang="sl-SI" sz="1600" dirty="0" smtClean="0"/>
            </a:br>
            <a:r>
              <a:rPr lang="sl-SI" sz="1000" dirty="0" smtClean="0"/>
              <a:t> </a:t>
            </a:r>
            <a:br>
              <a:rPr lang="sl-SI" sz="1000" dirty="0" smtClean="0"/>
            </a:br>
            <a:r>
              <a:rPr lang="sl-SI" sz="1000" dirty="0" smtClean="0"/>
              <a:t/>
            </a:r>
            <a:br>
              <a:rPr lang="sl-SI" sz="1000" dirty="0" smtClean="0"/>
            </a:br>
            <a:r>
              <a:rPr lang="sl-SI" sz="1000" dirty="0" smtClean="0"/>
              <a:t>                                                         </a:t>
            </a:r>
            <a:r>
              <a:rPr lang="sl-SI" sz="2000" i="1" dirty="0" smtClean="0"/>
              <a:t>toda</a:t>
            </a:r>
            <a:br>
              <a:rPr lang="sl-SI" sz="2000" i="1" dirty="0" smtClean="0"/>
            </a:br>
            <a:endParaRPr lang="sl-SI" sz="1000" i="1" dirty="0" smtClean="0"/>
          </a:p>
          <a:p>
            <a:pPr>
              <a:buNone/>
            </a:pPr>
            <a:r>
              <a:rPr lang="sl-SI" sz="1000" dirty="0" smtClean="0">
                <a:solidFill>
                  <a:srgbClr val="0070C0"/>
                </a:solidFill>
              </a:rPr>
              <a:t> </a:t>
            </a:r>
          </a:p>
          <a:p>
            <a:pPr>
              <a:buNone/>
            </a:pPr>
            <a:r>
              <a:rPr lang="sl-SI" sz="1000" dirty="0" smtClean="0"/>
              <a:t>            </a:t>
            </a:r>
            <a:r>
              <a:rPr lang="sl-SI" sz="1600" dirty="0" smtClean="0">
                <a:solidFill>
                  <a:schemeClr val="accent6">
                    <a:lumMod val="75000"/>
                  </a:schemeClr>
                </a:solidFill>
              </a:rPr>
              <a:t>ko nam pri plavanju pride nekaj vode v dihalno pot ali ko nam</a:t>
            </a:r>
            <a:br>
              <a:rPr lang="sl-SI" sz="1600" dirty="0" smtClean="0">
                <a:solidFill>
                  <a:schemeClr val="accent6">
                    <a:lumMod val="75000"/>
                  </a:schemeClr>
                </a:solidFill>
              </a:rPr>
            </a:br>
            <a:r>
              <a:rPr lang="sl-SI" sz="1600" dirty="0" smtClean="0">
                <a:solidFill>
                  <a:schemeClr val="accent6">
                    <a:lumMod val="75000"/>
                  </a:schemeClr>
                </a:solidFill>
              </a:rPr>
              <a:t>pri obroku nekaj hrane zapre sapnik, kaj takrat počnemo?     </a:t>
            </a:r>
            <a:br>
              <a:rPr lang="sl-SI" sz="1600" dirty="0" smtClean="0">
                <a:solidFill>
                  <a:schemeClr val="accent6">
                    <a:lumMod val="75000"/>
                  </a:schemeClr>
                </a:solidFill>
              </a:rPr>
            </a:br>
            <a:r>
              <a:rPr lang="sl-SI" sz="1600" dirty="0" smtClean="0">
                <a:solidFill>
                  <a:schemeClr val="accent6">
                    <a:lumMod val="75000"/>
                  </a:schemeClr>
                </a:solidFill>
              </a:rPr>
              <a:t>                                                                                    Kako se temu reče?</a:t>
            </a:r>
            <a:br>
              <a:rPr lang="sl-SI" sz="1600" dirty="0" smtClean="0">
                <a:solidFill>
                  <a:schemeClr val="accent6">
                    <a:lumMod val="75000"/>
                  </a:schemeClr>
                </a:solidFill>
              </a:rPr>
            </a:br>
            <a:r>
              <a:rPr lang="sl-SI" sz="1600" dirty="0" smtClean="0">
                <a:solidFill>
                  <a:schemeClr val="accent6">
                    <a:lumMod val="75000"/>
                  </a:schemeClr>
                </a:solidFill>
              </a:rPr>
              <a:t>                                                                                                               = Refleks kašlja =</a:t>
            </a:r>
            <a:br>
              <a:rPr lang="sl-SI" sz="1600" dirty="0" smtClean="0">
                <a:solidFill>
                  <a:schemeClr val="accent6">
                    <a:lumMod val="75000"/>
                  </a:schemeClr>
                </a:solidFill>
              </a:rPr>
            </a:br>
            <a:r>
              <a:rPr lang="sl-SI" sz="1600" dirty="0" smtClean="0">
                <a:solidFill>
                  <a:schemeClr val="accent6">
                    <a:lumMod val="75000"/>
                  </a:schemeClr>
                </a:solidFill>
              </a:rPr>
              <a:t>                                                                                                                               Čemu pa je ta refleks? </a:t>
            </a:r>
            <a:br>
              <a:rPr lang="sl-SI" sz="1600" dirty="0" smtClean="0">
                <a:solidFill>
                  <a:schemeClr val="accent6">
                    <a:lumMod val="75000"/>
                  </a:schemeClr>
                </a:solidFill>
              </a:rPr>
            </a:br>
            <a:r>
              <a:rPr lang="sl-SI" sz="1600" dirty="0" smtClean="0">
                <a:solidFill>
                  <a:schemeClr val="accent6">
                    <a:lumMod val="75000"/>
                  </a:schemeClr>
                </a:solidFill>
              </a:rPr>
              <a:t>                        … ali je to zavedno ali nezavedno dejanje?</a:t>
            </a:r>
            <a:br>
              <a:rPr lang="sl-SI" sz="1600" dirty="0" smtClean="0">
                <a:solidFill>
                  <a:schemeClr val="accent6">
                    <a:lumMod val="75000"/>
                  </a:schemeClr>
                </a:solidFill>
              </a:rPr>
            </a:br>
            <a:r>
              <a:rPr lang="sl-SI" sz="1000" dirty="0" smtClean="0">
                <a:solidFill>
                  <a:schemeClr val="accent6">
                    <a:lumMod val="75000"/>
                  </a:schemeClr>
                </a:solidFill>
              </a:rPr>
              <a:t> </a:t>
            </a:r>
          </a:p>
          <a:p>
            <a:pPr>
              <a:buNone/>
            </a:pPr>
            <a:r>
              <a:rPr lang="sl-SI" sz="1600" dirty="0" smtClean="0">
                <a:solidFill>
                  <a:schemeClr val="accent6">
                    <a:lumMod val="75000"/>
                  </a:schemeClr>
                </a:solidFill>
              </a:rPr>
              <a:t>        Tako kot naše zavedne odločitve, imajo tudi nezavedni postopki namen, da nam izboljšajo </a:t>
            </a:r>
            <a:br>
              <a:rPr lang="sl-SI" sz="1600" dirty="0" smtClean="0">
                <a:solidFill>
                  <a:schemeClr val="accent6">
                    <a:lumMod val="75000"/>
                  </a:schemeClr>
                </a:solidFill>
              </a:rPr>
            </a:br>
            <a:r>
              <a:rPr lang="sl-SI" sz="1600" dirty="0" smtClean="0">
                <a:solidFill>
                  <a:schemeClr val="accent6">
                    <a:lumMod val="75000"/>
                  </a:schemeClr>
                </a:solidFill>
              </a:rPr>
              <a:t>življenjske funkcije, včasih pa nam celo rešujejo življenje.</a:t>
            </a:r>
            <a:br>
              <a:rPr lang="sl-SI" sz="1600" dirty="0" smtClean="0">
                <a:solidFill>
                  <a:schemeClr val="accent6">
                    <a:lumMod val="75000"/>
                  </a:schemeClr>
                </a:solidFill>
              </a:rPr>
            </a:br>
            <a:r>
              <a:rPr lang="sl-SI" sz="500" dirty="0" smtClean="0">
                <a:solidFill>
                  <a:schemeClr val="accent6">
                    <a:lumMod val="75000"/>
                  </a:schemeClr>
                </a:solidFill>
              </a:rPr>
              <a:t> </a:t>
            </a:r>
          </a:p>
          <a:p>
            <a:pPr>
              <a:buNone/>
            </a:pPr>
            <a:r>
              <a:rPr lang="sl-SI" sz="1600" dirty="0" smtClean="0">
                <a:solidFill>
                  <a:schemeClr val="accent6">
                    <a:lumMod val="75000"/>
                  </a:schemeClr>
                </a:solidFill>
              </a:rPr>
              <a:t>        Torej naše nezavedne reakcije so mnogoštevilne:     usklajevanje encimov za prebavo hrane;</a:t>
            </a:r>
            <a:br>
              <a:rPr lang="sl-SI" sz="1600" dirty="0" smtClean="0">
                <a:solidFill>
                  <a:schemeClr val="accent6">
                    <a:lumMod val="75000"/>
                  </a:schemeClr>
                </a:solidFill>
              </a:rPr>
            </a:br>
            <a:r>
              <a:rPr lang="sl-SI" sz="1600" dirty="0" smtClean="0">
                <a:solidFill>
                  <a:schemeClr val="accent6">
                    <a:lumMod val="75000"/>
                  </a:schemeClr>
                </a:solidFill>
              </a:rPr>
              <a:t>solzenje oči pri hlapih ali tujkih, ki bi lahko poškodovali naše oči;</a:t>
            </a:r>
            <a:br>
              <a:rPr lang="sl-SI" sz="1600" dirty="0" smtClean="0">
                <a:solidFill>
                  <a:schemeClr val="accent6">
                    <a:lumMod val="75000"/>
                  </a:schemeClr>
                </a:solidFill>
              </a:rPr>
            </a:br>
            <a:r>
              <a:rPr lang="sl-SI" sz="1600" dirty="0" smtClean="0">
                <a:solidFill>
                  <a:schemeClr val="accent6">
                    <a:lumMod val="75000"/>
                  </a:schemeClr>
                </a:solidFill>
              </a:rPr>
              <a:t>kihanje, ko je veliko prahu v zraku;                     pospešitev cirkulacije pri obremenitvah;</a:t>
            </a:r>
            <a:br>
              <a:rPr lang="sl-SI" sz="1600" dirty="0" smtClean="0">
                <a:solidFill>
                  <a:schemeClr val="accent6">
                    <a:lumMod val="75000"/>
                  </a:schemeClr>
                </a:solidFill>
              </a:rPr>
            </a:br>
            <a:r>
              <a:rPr lang="sl-SI" sz="1600" dirty="0" smtClean="0">
                <a:solidFill>
                  <a:schemeClr val="accent6">
                    <a:lumMod val="75000"/>
                  </a:schemeClr>
                </a:solidFill>
              </a:rPr>
              <a:t>drgetanje mišic, ko nas zebe;       mežik pri blisku;       gibalni refleksi,  sanje, intuicija,  bruhanje, …</a:t>
            </a:r>
          </a:p>
        </p:txBody>
      </p:sp>
      <p:sp>
        <p:nvSpPr>
          <p:cNvPr id="4" name="Pravokotnik 3"/>
          <p:cNvSpPr/>
          <p:nvPr/>
        </p:nvSpPr>
        <p:spPr>
          <a:xfrm>
            <a:off x="6012160" y="260648"/>
            <a:ext cx="1440160" cy="707886"/>
          </a:xfrm>
          <a:prstGeom prst="rect">
            <a:avLst/>
          </a:prstGeom>
        </p:spPr>
        <p:txBody>
          <a:bodyPr wrap="square">
            <a:spAutoFit/>
          </a:bodyPr>
          <a:lstStyle/>
          <a:p>
            <a:r>
              <a:rPr lang="sl-SI" dirty="0" smtClean="0">
                <a:solidFill>
                  <a:srgbClr val="0000FF"/>
                </a:solidFill>
                <a:ea typeface="Times New Roman" pitchFamily="18" charset="0"/>
                <a:cs typeface="Arial" pitchFamily="34" charset="0"/>
              </a:rPr>
              <a:t>- zavedne</a:t>
            </a:r>
            <a:r>
              <a:rPr lang="sl-SI" sz="1600" dirty="0" smtClean="0"/>
              <a:t/>
            </a:r>
            <a:br>
              <a:rPr lang="sl-SI" sz="1600" dirty="0" smtClean="0"/>
            </a:br>
            <a:r>
              <a:rPr lang="sl-SI" sz="400" dirty="0" smtClean="0"/>
              <a:t/>
            </a:r>
            <a:br>
              <a:rPr lang="sl-SI" sz="400" dirty="0" smtClean="0"/>
            </a:br>
            <a:r>
              <a:rPr lang="sl-SI" dirty="0" smtClean="0">
                <a:solidFill>
                  <a:schemeClr val="accent6"/>
                </a:solidFill>
              </a:rPr>
              <a:t>-  </a:t>
            </a:r>
            <a:r>
              <a:rPr lang="sl-SI" dirty="0" smtClean="0">
                <a:solidFill>
                  <a:schemeClr val="accent6">
                    <a:lumMod val="75000"/>
                  </a:schemeClr>
                </a:solidFill>
              </a:rPr>
              <a:t>nezavedne</a:t>
            </a:r>
            <a:endParaRPr lang="sl-SI" dirty="0">
              <a:solidFill>
                <a:schemeClr val="accent6">
                  <a:lumMod val="75000"/>
                </a:schemeClr>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85" name="Picture 9" descr="C:\Users\Kolarski\Desktop\1.jpg"/>
          <p:cNvPicPr>
            <a:picLocks noChangeAspect="1" noChangeArrowheads="1"/>
          </p:cNvPicPr>
          <p:nvPr/>
        </p:nvPicPr>
        <p:blipFill>
          <a:blip r:embed="rId2" cstate="print"/>
          <a:srcRect/>
          <a:stretch>
            <a:fillRect/>
          </a:stretch>
        </p:blipFill>
        <p:spPr bwMode="auto">
          <a:xfrm>
            <a:off x="159686" y="530399"/>
            <a:ext cx="3124005" cy="5634905"/>
          </a:xfrm>
          <a:prstGeom prst="rect">
            <a:avLst/>
          </a:prstGeom>
          <a:noFill/>
        </p:spPr>
      </p:pic>
      <p:sp>
        <p:nvSpPr>
          <p:cNvPr id="6" name="Pravokotnik 5"/>
          <p:cNvSpPr/>
          <p:nvPr/>
        </p:nvSpPr>
        <p:spPr>
          <a:xfrm>
            <a:off x="0" y="0"/>
            <a:ext cx="8388424" cy="369332"/>
          </a:xfrm>
          <a:prstGeom prst="rect">
            <a:avLst/>
          </a:prstGeom>
        </p:spPr>
        <p:txBody>
          <a:bodyPr wrap="square">
            <a:spAutoFit/>
          </a:bodyPr>
          <a:lstStyle/>
          <a:p>
            <a:pPr algn="ctr"/>
            <a:r>
              <a:rPr lang="sl-SI" dirty="0" smtClean="0"/>
              <a:t>Iz hrbtenice izhajajo hrbtenjačni živci ki nezavedno vplivajo na delovaje organov. </a:t>
            </a:r>
            <a:endParaRPr lang="sl-SI" dirty="0"/>
          </a:p>
        </p:txBody>
      </p:sp>
      <p:pic>
        <p:nvPicPr>
          <p:cNvPr id="50178" name="Picture 2" descr="Slika kaže glavni potek avtonomnega živčevja in organe, ki jih nadzoruje. FOTO: Ilustrirana enciklopedija um, telo, duh"/>
          <p:cNvPicPr>
            <a:picLocks noChangeAspect="1" noChangeArrowheads="1"/>
          </p:cNvPicPr>
          <p:nvPr/>
        </p:nvPicPr>
        <p:blipFill>
          <a:blip r:embed="rId3" cstate="print"/>
          <a:srcRect/>
          <a:stretch>
            <a:fillRect/>
          </a:stretch>
        </p:blipFill>
        <p:spPr bwMode="auto">
          <a:xfrm>
            <a:off x="3779912" y="404664"/>
            <a:ext cx="4926360" cy="5760640"/>
          </a:xfrm>
          <a:prstGeom prst="rect">
            <a:avLst/>
          </a:prstGeom>
          <a:noFill/>
        </p:spPr>
      </p:pic>
      <p:sp>
        <p:nvSpPr>
          <p:cNvPr id="15" name="Pravokotnik 14"/>
          <p:cNvSpPr/>
          <p:nvPr/>
        </p:nvSpPr>
        <p:spPr>
          <a:xfrm>
            <a:off x="611560" y="6211669"/>
            <a:ext cx="7632848" cy="646331"/>
          </a:xfrm>
          <a:prstGeom prst="rect">
            <a:avLst/>
          </a:prstGeom>
        </p:spPr>
        <p:txBody>
          <a:bodyPr wrap="square">
            <a:spAutoFit/>
          </a:bodyPr>
          <a:lstStyle/>
          <a:p>
            <a:r>
              <a:rPr lang="sl-SI" b="1" dirty="0" smtClean="0"/>
              <a:t>Hrbtenjača</a:t>
            </a:r>
            <a:r>
              <a:rPr lang="sl-SI" dirty="0" smtClean="0"/>
              <a:t> je refleksni center ki omogoča hitro odzivanje brez vpliva naše volje, </a:t>
            </a:r>
            <a:br>
              <a:rPr lang="sl-SI" dirty="0" smtClean="0"/>
            </a:br>
            <a:r>
              <a:rPr lang="sl-SI" dirty="0" smtClean="0"/>
              <a:t>kar nas pogosto rešuje v različnih kritičnih življenjskih situacijah.</a:t>
            </a:r>
            <a:endParaRPr lang="sl-SI"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Users\Kolarski\Desktop\dfcv.png"/>
          <p:cNvPicPr>
            <a:picLocks noChangeAspect="1" noChangeArrowheads="1"/>
          </p:cNvPicPr>
          <p:nvPr/>
        </p:nvPicPr>
        <p:blipFill>
          <a:blip r:embed="rId2" cstate="print"/>
          <a:srcRect/>
          <a:stretch>
            <a:fillRect/>
          </a:stretch>
        </p:blipFill>
        <p:spPr bwMode="auto">
          <a:xfrm>
            <a:off x="3059832" y="1844825"/>
            <a:ext cx="6084168" cy="5013175"/>
          </a:xfrm>
          <a:prstGeom prst="rect">
            <a:avLst/>
          </a:prstGeom>
          <a:noFill/>
        </p:spPr>
      </p:pic>
      <p:sp>
        <p:nvSpPr>
          <p:cNvPr id="9" name="Pravokotnik 8"/>
          <p:cNvSpPr/>
          <p:nvPr/>
        </p:nvSpPr>
        <p:spPr>
          <a:xfrm>
            <a:off x="0" y="188640"/>
            <a:ext cx="9144000" cy="1692771"/>
          </a:xfrm>
          <a:prstGeom prst="rect">
            <a:avLst/>
          </a:prstGeom>
        </p:spPr>
        <p:txBody>
          <a:bodyPr wrap="square">
            <a:spAutoFit/>
          </a:bodyPr>
          <a:lstStyle/>
          <a:p>
            <a:r>
              <a:rPr lang="sl-SI" dirty="0" smtClean="0"/>
              <a:t>                           </a:t>
            </a:r>
            <a:r>
              <a:rPr lang="sl-SI" b="1" dirty="0" smtClean="0"/>
              <a:t>Vegetativno ali avtonomno živčevje  </a:t>
            </a:r>
            <a:r>
              <a:rPr lang="sl-SI" dirty="0" smtClean="0"/>
              <a:t>- ni pod našim zavestnim nadzorom</a:t>
            </a:r>
          </a:p>
          <a:p>
            <a:r>
              <a:rPr lang="sl-SI" dirty="0" smtClean="0">
                <a:solidFill>
                  <a:srgbClr val="0000FF"/>
                </a:solidFill>
                <a:ea typeface="Times New Roman" pitchFamily="18" charset="0"/>
                <a:cs typeface="Arial" pitchFamily="34" charset="0"/>
              </a:rPr>
              <a:t>Delovanje simpatičnega živčnega sistema organizem pripravi za stres - </a:t>
            </a:r>
            <a:r>
              <a:rPr lang="sl-SI" b="1" i="1" dirty="0" smtClean="0">
                <a:solidFill>
                  <a:srgbClr val="0000FF"/>
                </a:solidFill>
                <a:ea typeface="Times New Roman" pitchFamily="18" charset="0"/>
                <a:cs typeface="Arial" pitchFamily="34" charset="0"/>
              </a:rPr>
              <a:t>BOJ ali BEG</a:t>
            </a:r>
            <a:r>
              <a:rPr lang="sl-SI" sz="1600" dirty="0" smtClean="0"/>
              <a:t>: poveča se pretok krvi skozi mišičje, dihala in srce, zmanjša pa skozi prebavila in ledvice; srce utripa hitreje in močneje. </a:t>
            </a:r>
            <a:r>
              <a:rPr lang="sl-SI" dirty="0" smtClean="0">
                <a:solidFill>
                  <a:srgbClr val="0000FF"/>
                </a:solidFill>
                <a:ea typeface="Times New Roman" pitchFamily="18" charset="0"/>
                <a:cs typeface="Arial" pitchFamily="34" charset="0"/>
              </a:rPr>
              <a:t>Delovanje parasimpatičnega živčnega sistema je bolj izraženo v mirovanju - </a:t>
            </a:r>
            <a:r>
              <a:rPr lang="sl-SI" b="1" i="1" dirty="0" smtClean="0">
                <a:solidFill>
                  <a:srgbClr val="0000FF"/>
                </a:solidFill>
                <a:ea typeface="Times New Roman" pitchFamily="18" charset="0"/>
                <a:cs typeface="Arial" pitchFamily="34" charset="0"/>
              </a:rPr>
              <a:t>POČIVAJ in PREBAVI</a:t>
            </a:r>
            <a:r>
              <a:rPr lang="sl-SI" sz="1600" dirty="0" smtClean="0"/>
              <a:t>: srce utripa počasneje, prebavni sistem je v polnem delovanju; </a:t>
            </a:r>
            <a:r>
              <a:rPr lang="sl-SI" sz="1600" dirty="0" err="1" smtClean="0"/>
              <a:t>parasimpatikus</a:t>
            </a:r>
            <a:r>
              <a:rPr lang="sl-SI" sz="1600" dirty="0" smtClean="0"/>
              <a:t> prispeva tudi k zmanjševanju širjenja vnetja.</a:t>
            </a:r>
            <a:endParaRPr lang="sl-SI" sz="1600" dirty="0"/>
          </a:p>
        </p:txBody>
      </p:sp>
      <p:sp>
        <p:nvSpPr>
          <p:cNvPr id="5" name="Pravokotnik 4"/>
          <p:cNvSpPr/>
          <p:nvPr/>
        </p:nvSpPr>
        <p:spPr>
          <a:xfrm>
            <a:off x="0" y="2132856"/>
            <a:ext cx="3707904" cy="4524315"/>
          </a:xfrm>
          <a:prstGeom prst="rect">
            <a:avLst/>
          </a:prstGeom>
        </p:spPr>
        <p:txBody>
          <a:bodyPr wrap="square">
            <a:spAutoFit/>
          </a:bodyPr>
          <a:lstStyle/>
          <a:p>
            <a:pPr lvl="0" eaLnBrk="0" fontAlgn="base" hangingPunct="0">
              <a:spcBef>
                <a:spcPct val="0"/>
              </a:spcBef>
              <a:spcAft>
                <a:spcPct val="0"/>
              </a:spcAft>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lang="sl-SI" dirty="0" smtClean="0">
                <a:solidFill>
                  <a:srgbClr val="1F1F1F"/>
                </a:solidFill>
                <a:latin typeface="inherit" charset="0"/>
                <a:ea typeface="Times New Roman" pitchFamily="18" charset="0"/>
                <a:cs typeface="Courier New" pitchFamily="49" charset="0"/>
              </a:rPr>
              <a:t>SIMPATIKUS - širi zenice,</a:t>
            </a:r>
          </a:p>
          <a:p>
            <a:pPr lvl="0" eaLnBrk="0" fontAlgn="base" hangingPunct="0">
              <a:spcBef>
                <a:spcPct val="0"/>
              </a:spcBef>
              <a:spcAft>
                <a:spcPct val="0"/>
              </a:spcAft>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lang="sl-SI" dirty="0" smtClean="0">
                <a:solidFill>
                  <a:srgbClr val="1F1F1F"/>
                </a:solidFill>
                <a:latin typeface="inherit" charset="0"/>
                <a:ea typeface="Times New Roman" pitchFamily="18" charset="0"/>
                <a:cs typeface="Courier New" pitchFamily="49" charset="0"/>
              </a:rPr>
              <a:t>pospeši srčni utrip,</a:t>
            </a:r>
            <a:br>
              <a:rPr lang="sl-SI" dirty="0" smtClean="0">
                <a:solidFill>
                  <a:srgbClr val="1F1F1F"/>
                </a:solidFill>
                <a:latin typeface="inherit" charset="0"/>
                <a:ea typeface="Times New Roman" pitchFamily="18" charset="0"/>
                <a:cs typeface="Courier New" pitchFamily="49" charset="0"/>
              </a:rPr>
            </a:br>
            <a:r>
              <a:rPr lang="sl-SI" dirty="0" smtClean="0">
                <a:solidFill>
                  <a:srgbClr val="1F1F1F"/>
                </a:solidFill>
                <a:latin typeface="inherit" charset="0"/>
                <a:ea typeface="Times New Roman" pitchFamily="18" charset="0"/>
                <a:cs typeface="Courier New" pitchFamily="49" charset="0"/>
              </a:rPr>
              <a:t>poveča moč </a:t>
            </a:r>
            <a:r>
              <a:rPr lang="sl-SI" dirty="0" err="1" smtClean="0">
                <a:solidFill>
                  <a:srgbClr val="1F1F1F"/>
                </a:solidFill>
                <a:latin typeface="inherit" charset="0"/>
                <a:ea typeface="Times New Roman" pitchFamily="18" charset="0"/>
                <a:cs typeface="Courier New" pitchFamily="49" charset="0"/>
              </a:rPr>
              <a:t>kontrakcije</a:t>
            </a:r>
            <a:r>
              <a:rPr lang="sl-SI" dirty="0" smtClean="0">
                <a:solidFill>
                  <a:srgbClr val="1F1F1F"/>
                </a:solidFill>
                <a:latin typeface="inherit" charset="0"/>
                <a:ea typeface="Times New Roman" pitchFamily="18" charset="0"/>
                <a:cs typeface="Courier New" pitchFamily="49" charset="0"/>
              </a:rPr>
              <a:t>,</a:t>
            </a:r>
            <a:br>
              <a:rPr lang="sl-SI" dirty="0" smtClean="0">
                <a:solidFill>
                  <a:srgbClr val="1F1F1F"/>
                </a:solidFill>
                <a:latin typeface="inherit" charset="0"/>
                <a:ea typeface="Times New Roman" pitchFamily="18" charset="0"/>
                <a:cs typeface="Courier New" pitchFamily="49" charset="0"/>
              </a:rPr>
            </a:br>
            <a:r>
              <a:rPr lang="sl-SI" dirty="0" smtClean="0">
                <a:solidFill>
                  <a:srgbClr val="1F1F1F"/>
                </a:solidFill>
                <a:latin typeface="inherit" charset="0"/>
                <a:ea typeface="Times New Roman" pitchFamily="18" charset="0"/>
                <a:cs typeface="Courier New" pitchFamily="49" charset="0"/>
              </a:rPr>
              <a:t>krči žile,</a:t>
            </a:r>
          </a:p>
          <a:p>
            <a:pPr lvl="0" eaLnBrk="0" fontAlgn="base" hangingPunct="0">
              <a:spcBef>
                <a:spcPct val="0"/>
              </a:spcBef>
              <a:spcAft>
                <a:spcPct val="0"/>
              </a:spcAft>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lang="sl-SI" dirty="0" smtClean="0">
                <a:solidFill>
                  <a:srgbClr val="1F1F1F"/>
                </a:solidFill>
                <a:latin typeface="inherit" charset="0"/>
                <a:ea typeface="Times New Roman" pitchFamily="18" charset="0"/>
                <a:cs typeface="Courier New" pitchFamily="49" charset="0"/>
              </a:rPr>
              <a:t>aktivira znojnice,</a:t>
            </a:r>
            <a:br>
              <a:rPr lang="sl-SI" dirty="0" smtClean="0">
                <a:solidFill>
                  <a:srgbClr val="1F1F1F"/>
                </a:solidFill>
                <a:latin typeface="inherit" charset="0"/>
                <a:ea typeface="Times New Roman" pitchFamily="18" charset="0"/>
                <a:cs typeface="Courier New" pitchFamily="49" charset="0"/>
              </a:rPr>
            </a:br>
            <a:r>
              <a:rPr lang="sl-SI" dirty="0" smtClean="0">
                <a:solidFill>
                  <a:srgbClr val="1F1F1F"/>
                </a:solidFill>
                <a:latin typeface="inherit" charset="0"/>
                <a:ea typeface="Times New Roman" pitchFamily="18" charset="0"/>
                <a:cs typeface="Courier New" pitchFamily="49" charset="0"/>
              </a:rPr>
              <a:t>širi dihalne poti,</a:t>
            </a:r>
          </a:p>
          <a:p>
            <a:pPr lvl="0" eaLnBrk="0" fontAlgn="base" hangingPunct="0">
              <a:spcBef>
                <a:spcPct val="0"/>
              </a:spcBef>
              <a:spcAft>
                <a:spcPct val="0"/>
              </a:spcAft>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lang="sl-SI" dirty="0" smtClean="0">
                <a:solidFill>
                  <a:srgbClr val="1F1F1F"/>
                </a:solidFill>
                <a:latin typeface="inherit" charset="0"/>
                <a:ea typeface="Times New Roman" pitchFamily="18" charset="0"/>
                <a:cs typeface="Courier New" pitchFamily="49" charset="0"/>
              </a:rPr>
              <a:t>zavira peristaltiko,</a:t>
            </a:r>
          </a:p>
          <a:p>
            <a:pPr lvl="0" eaLnBrk="0" fontAlgn="base" hangingPunct="0">
              <a:spcBef>
                <a:spcPct val="0"/>
              </a:spcBef>
              <a:spcAft>
                <a:spcPct val="0"/>
              </a:spcAft>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lang="sl-SI" dirty="0" smtClean="0">
                <a:solidFill>
                  <a:srgbClr val="1F1F1F"/>
                </a:solidFill>
                <a:latin typeface="inherit" charset="0"/>
                <a:ea typeface="Times New Roman" pitchFamily="18" charset="0"/>
                <a:cs typeface="Courier New" pitchFamily="49" charset="0"/>
              </a:rPr>
              <a:t>povečano izločanje </a:t>
            </a:r>
            <a:r>
              <a:rPr lang="sl-SI" dirty="0" err="1" smtClean="0">
                <a:solidFill>
                  <a:srgbClr val="1F1F1F"/>
                </a:solidFill>
                <a:latin typeface="inherit" charset="0"/>
                <a:ea typeface="Times New Roman" pitchFamily="18" charset="0"/>
                <a:cs typeface="Courier New" pitchFamily="49" charset="0"/>
              </a:rPr>
              <a:t>renina</a:t>
            </a:r>
            <a:r>
              <a:rPr lang="sl-SI" dirty="0" smtClean="0">
                <a:solidFill>
                  <a:srgbClr val="1F1F1F"/>
                </a:solidFill>
                <a:latin typeface="inherit" charset="0"/>
                <a:ea typeface="Times New Roman" pitchFamily="18" charset="0"/>
                <a:cs typeface="Courier New" pitchFamily="49" charset="0"/>
              </a:rPr>
              <a:t>,</a:t>
            </a:r>
          </a:p>
          <a:p>
            <a:pPr lvl="0" eaLnBrk="0" fontAlgn="base" hangingPunct="0">
              <a:spcBef>
                <a:spcPct val="0"/>
              </a:spcBef>
              <a:spcAft>
                <a:spcPct val="0"/>
              </a:spcAft>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lang="sl-SI" dirty="0" smtClean="0">
                <a:solidFill>
                  <a:srgbClr val="1F1F1F"/>
                </a:solidFill>
                <a:latin typeface="inherit" charset="0"/>
                <a:ea typeface="Times New Roman" pitchFamily="18" charset="0"/>
                <a:cs typeface="Courier New" pitchFamily="49" charset="0"/>
              </a:rPr>
              <a:t>spodbuja ejakulacijo …</a:t>
            </a:r>
          </a:p>
          <a:p>
            <a:pPr lvl="0" eaLnBrk="0" fontAlgn="base" hangingPunct="0">
              <a:spcBef>
                <a:spcPct val="0"/>
              </a:spcBef>
              <a:spcAft>
                <a:spcPct val="0"/>
              </a:spcAft>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endParaRPr lang="sl-SI" dirty="0" smtClean="0">
              <a:solidFill>
                <a:srgbClr val="1F1F1F"/>
              </a:solidFill>
              <a:latin typeface="inherit" charset="0"/>
              <a:ea typeface="Times New Roman" pitchFamily="18" charset="0"/>
              <a:cs typeface="Courier New" pitchFamily="49" charset="0"/>
            </a:endParaRPr>
          </a:p>
          <a:p>
            <a:pPr lvl="0" eaLnBrk="0" fontAlgn="base" hangingPunct="0">
              <a:spcBef>
                <a:spcPct val="0"/>
              </a:spcBef>
              <a:spcAft>
                <a:spcPct val="0"/>
              </a:spcAft>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lang="sl-SI" dirty="0" smtClean="0">
                <a:solidFill>
                  <a:srgbClr val="1F1F1F"/>
                </a:solidFill>
                <a:latin typeface="inherit" charset="0"/>
                <a:ea typeface="Times New Roman" pitchFamily="18" charset="0"/>
                <a:cs typeface="Courier New" pitchFamily="49" charset="0"/>
              </a:rPr>
              <a:t>PARASIMPATIKUS - zoži zenice,</a:t>
            </a:r>
          </a:p>
          <a:p>
            <a:pPr lvl="0" fontAlgn="base">
              <a:spcBef>
                <a:spcPct val="0"/>
              </a:spcBef>
              <a:spcAft>
                <a:spcPct val="0"/>
              </a:spcAft>
            </a:pPr>
            <a:r>
              <a:rPr lang="sl-SI" dirty="0" smtClean="0">
                <a:solidFill>
                  <a:srgbClr val="1F1F1F"/>
                </a:solidFill>
                <a:latin typeface="inherit" charset="0"/>
                <a:ea typeface="Times New Roman" pitchFamily="18" charset="0"/>
                <a:cs typeface="Courier New" pitchFamily="49" charset="0"/>
              </a:rPr>
              <a:t>upočasni srčni utrip,</a:t>
            </a:r>
          </a:p>
          <a:p>
            <a:pPr lvl="0" fontAlgn="base">
              <a:spcBef>
                <a:spcPct val="0"/>
              </a:spcBef>
              <a:spcAft>
                <a:spcPct val="0"/>
              </a:spcAft>
            </a:pPr>
            <a:r>
              <a:rPr lang="sl-SI" dirty="0" smtClean="0">
                <a:solidFill>
                  <a:srgbClr val="1F1F1F"/>
                </a:solidFill>
                <a:latin typeface="inherit" charset="0"/>
                <a:ea typeface="Times New Roman" pitchFamily="18" charset="0"/>
                <a:cs typeface="Courier New" pitchFamily="49" charset="0"/>
              </a:rPr>
              <a:t>spodbuja prebavo,</a:t>
            </a:r>
          </a:p>
          <a:p>
            <a:pPr lvl="0" fontAlgn="base">
              <a:spcBef>
                <a:spcPct val="0"/>
              </a:spcBef>
              <a:spcAft>
                <a:spcPct val="0"/>
              </a:spcAft>
            </a:pPr>
            <a:r>
              <a:rPr lang="sl-SI" dirty="0" smtClean="0">
                <a:solidFill>
                  <a:srgbClr val="1F1F1F"/>
                </a:solidFill>
                <a:latin typeface="inherit" charset="0"/>
                <a:ea typeface="Times New Roman" pitchFamily="18" charset="0"/>
                <a:cs typeface="Courier New" pitchFamily="49" charset="0"/>
              </a:rPr>
              <a:t>sprošča mišice …</a:t>
            </a:r>
          </a:p>
          <a:p>
            <a:pPr lvl="0" fontAlgn="base">
              <a:spcBef>
                <a:spcPct val="0"/>
              </a:spcBef>
              <a:spcAft>
                <a:spcPct val="0"/>
              </a:spcAft>
            </a:pPr>
            <a:r>
              <a:rPr lang="sl-SI" dirty="0" smtClean="0">
                <a:solidFill>
                  <a:srgbClr val="1F1F1F"/>
                </a:solidFill>
                <a:latin typeface="inherit" charset="0"/>
                <a:ea typeface="Times New Roman" pitchFamily="18" charset="0"/>
                <a:cs typeface="Courier New" pitchFamily="49" charset="0"/>
              </a:rPr>
              <a:t>in sploh </a:t>
            </a:r>
            <a:br>
              <a:rPr lang="sl-SI" dirty="0" smtClean="0">
                <a:solidFill>
                  <a:srgbClr val="1F1F1F"/>
                </a:solidFill>
                <a:latin typeface="inherit" charset="0"/>
                <a:ea typeface="Times New Roman" pitchFamily="18" charset="0"/>
                <a:cs typeface="Courier New" pitchFamily="49" charset="0"/>
              </a:rPr>
            </a:br>
            <a:r>
              <a:rPr lang="sl-SI" dirty="0" smtClean="0">
                <a:solidFill>
                  <a:srgbClr val="1F1F1F"/>
                </a:solidFill>
                <a:latin typeface="inherit" charset="0"/>
                <a:ea typeface="Times New Roman" pitchFamily="18" charset="0"/>
                <a:cs typeface="Courier New" pitchFamily="49" charset="0"/>
              </a:rPr>
              <a:t>vse nasprotno od </a:t>
            </a:r>
            <a:r>
              <a:rPr lang="sl-SI" dirty="0" err="1" smtClean="0">
                <a:solidFill>
                  <a:srgbClr val="1F1F1F"/>
                </a:solidFill>
                <a:latin typeface="inherit" charset="0"/>
                <a:ea typeface="Times New Roman" pitchFamily="18" charset="0"/>
                <a:cs typeface="Courier New" pitchFamily="49" charset="0"/>
              </a:rPr>
              <a:t>simpatikusa</a:t>
            </a:r>
            <a:r>
              <a:rPr lang="sl-SI" dirty="0" smtClean="0">
                <a:solidFill>
                  <a:srgbClr val="1F1F1F"/>
                </a:solidFill>
                <a:latin typeface="inherit" charset="0"/>
                <a:ea typeface="Times New Roman" pitchFamily="18" charset="0"/>
                <a:cs typeface="Courier New" pitchFamily="49" charset="0"/>
              </a:rPr>
              <a:t>.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827584" y="836712"/>
            <a:ext cx="7200800" cy="850106"/>
          </a:xfrm>
        </p:spPr>
        <p:txBody>
          <a:bodyPr>
            <a:normAutofit/>
          </a:bodyPr>
          <a:lstStyle/>
          <a:p>
            <a:r>
              <a:rPr lang="sl-SI" sz="2000" b="1" dirty="0" smtClean="0"/>
              <a:t>  </a:t>
            </a:r>
            <a:r>
              <a:rPr lang="sl-SI" sz="1600" b="1" dirty="0" smtClean="0"/>
              <a:t>Refleks</a:t>
            </a:r>
            <a:r>
              <a:rPr lang="sl-SI" sz="1600" dirty="0" smtClean="0"/>
              <a:t> je najenostavnejša oblika vedenja, pri katerem pride do nehotenega </a:t>
            </a:r>
            <a:br>
              <a:rPr lang="sl-SI" sz="1600" dirty="0" smtClean="0"/>
            </a:br>
            <a:r>
              <a:rPr lang="sl-SI" sz="1600" dirty="0" smtClean="0"/>
              <a:t>odziva na dražljaj. Živčni mreži, ki je za to odgovorna, pravimo refleksni lok.</a:t>
            </a:r>
            <a:endParaRPr lang="sl-SI" sz="1600" dirty="0"/>
          </a:p>
        </p:txBody>
      </p:sp>
      <p:sp>
        <p:nvSpPr>
          <p:cNvPr id="5" name="Pravokotnik 4"/>
          <p:cNvSpPr/>
          <p:nvPr/>
        </p:nvSpPr>
        <p:spPr>
          <a:xfrm>
            <a:off x="611560" y="1916832"/>
            <a:ext cx="4824536" cy="400110"/>
          </a:xfrm>
          <a:prstGeom prst="rect">
            <a:avLst/>
          </a:prstGeom>
        </p:spPr>
        <p:txBody>
          <a:bodyPr wrap="square">
            <a:spAutoFit/>
          </a:bodyPr>
          <a:lstStyle/>
          <a:p>
            <a:pPr algn="ctr"/>
            <a:r>
              <a:rPr lang="sl-SI" sz="2000" dirty="0" smtClean="0">
                <a:ea typeface="Times New Roman" pitchFamily="18" charset="0"/>
                <a:cs typeface="Arial" pitchFamily="34" charset="0"/>
              </a:rPr>
              <a:t>Primer kolenskega oz. </a:t>
            </a:r>
            <a:r>
              <a:rPr lang="sl-SI" sz="2000" dirty="0" err="1" smtClean="0">
                <a:ea typeface="Times New Roman" pitchFamily="18" charset="0"/>
                <a:cs typeface="Arial" pitchFamily="34" charset="0"/>
              </a:rPr>
              <a:t>patellarnega</a:t>
            </a:r>
            <a:r>
              <a:rPr lang="sl-SI" sz="2000" dirty="0" smtClean="0">
                <a:ea typeface="Times New Roman" pitchFamily="18" charset="0"/>
                <a:cs typeface="Arial" pitchFamily="34" charset="0"/>
              </a:rPr>
              <a:t> refleksa</a:t>
            </a:r>
            <a:endParaRPr lang="sl-SI" sz="2000" dirty="0"/>
          </a:p>
        </p:txBody>
      </p:sp>
      <p:pic>
        <p:nvPicPr>
          <p:cNvPr id="6" name="Slika 5" descr="C:\Users\Kolarski\Desktop\252.png"/>
          <p:cNvPicPr/>
          <p:nvPr/>
        </p:nvPicPr>
        <p:blipFill>
          <a:blip r:embed="rId2" cstate="print"/>
          <a:srcRect/>
          <a:stretch>
            <a:fillRect/>
          </a:stretch>
        </p:blipFill>
        <p:spPr bwMode="auto">
          <a:xfrm>
            <a:off x="179512" y="2492896"/>
            <a:ext cx="4536504" cy="4176464"/>
          </a:xfrm>
          <a:prstGeom prst="rect">
            <a:avLst/>
          </a:prstGeom>
          <a:noFill/>
          <a:ln w="9525">
            <a:noFill/>
            <a:miter lim="800000"/>
            <a:headEnd/>
            <a:tailEnd/>
          </a:ln>
        </p:spPr>
      </p:pic>
      <p:sp>
        <p:nvSpPr>
          <p:cNvPr id="7" name="Pravokotnik 6"/>
          <p:cNvSpPr/>
          <p:nvPr/>
        </p:nvSpPr>
        <p:spPr>
          <a:xfrm>
            <a:off x="4932040" y="2996952"/>
            <a:ext cx="3816424" cy="2554545"/>
          </a:xfrm>
          <a:prstGeom prst="rect">
            <a:avLst/>
          </a:prstGeom>
        </p:spPr>
        <p:txBody>
          <a:bodyPr wrap="square">
            <a:spAutoFit/>
          </a:bodyPr>
          <a:lstStyle/>
          <a:p>
            <a:r>
              <a:rPr lang="sl-SI" sz="1600" dirty="0" smtClean="0">
                <a:solidFill>
                  <a:srgbClr val="202122"/>
                </a:solidFill>
                <a:ea typeface="Times New Roman" pitchFamily="18" charset="0"/>
                <a:cs typeface="Arial" pitchFamily="34" charset="0"/>
              </a:rPr>
              <a:t>1. Receptorji zaznajo dražljaj udarca kladiva</a:t>
            </a:r>
          </a:p>
          <a:p>
            <a:r>
              <a:rPr lang="sl-SI" sz="1600" dirty="0" smtClean="0">
                <a:solidFill>
                  <a:srgbClr val="202122"/>
                </a:solidFill>
                <a:ea typeface="Times New Roman" pitchFamily="18" charset="0"/>
                <a:cs typeface="Arial" pitchFamily="34" charset="0"/>
              </a:rPr>
              <a:t/>
            </a:r>
            <a:br>
              <a:rPr lang="sl-SI" sz="1600" dirty="0" smtClean="0">
                <a:solidFill>
                  <a:srgbClr val="202122"/>
                </a:solidFill>
                <a:ea typeface="Times New Roman" pitchFamily="18" charset="0"/>
                <a:cs typeface="Arial" pitchFamily="34" charset="0"/>
              </a:rPr>
            </a:br>
            <a:r>
              <a:rPr lang="sl-SI" sz="1600" dirty="0" smtClean="0">
                <a:solidFill>
                  <a:srgbClr val="202122"/>
                </a:solidFill>
                <a:ea typeface="Times New Roman" pitchFamily="18" charset="0"/>
                <a:cs typeface="Arial" pitchFamily="34" charset="0"/>
              </a:rPr>
              <a:t>2. Senzorična živčna pot</a:t>
            </a:r>
          </a:p>
          <a:p>
            <a:r>
              <a:rPr lang="sl-SI" sz="1600" dirty="0" smtClean="0">
                <a:solidFill>
                  <a:srgbClr val="202122"/>
                </a:solidFill>
                <a:ea typeface="Times New Roman" pitchFamily="18" charset="0"/>
                <a:cs typeface="Arial" pitchFamily="34" charset="0"/>
              </a:rPr>
              <a:t/>
            </a:r>
            <a:br>
              <a:rPr lang="sl-SI" sz="1600" dirty="0" smtClean="0">
                <a:solidFill>
                  <a:srgbClr val="202122"/>
                </a:solidFill>
                <a:ea typeface="Times New Roman" pitchFamily="18" charset="0"/>
                <a:cs typeface="Arial" pitchFamily="34" charset="0"/>
              </a:rPr>
            </a:br>
            <a:r>
              <a:rPr lang="sl-SI" sz="1600" dirty="0" smtClean="0">
                <a:solidFill>
                  <a:srgbClr val="202122"/>
                </a:solidFill>
                <a:ea typeface="Times New Roman" pitchFamily="18" charset="0"/>
                <a:cs typeface="Arial" pitchFamily="34" charset="0"/>
              </a:rPr>
              <a:t>3. Integracija v živčni center (hrbtenjača)</a:t>
            </a:r>
          </a:p>
          <a:p>
            <a:r>
              <a:rPr lang="sl-SI" sz="1600" dirty="0" smtClean="0">
                <a:solidFill>
                  <a:srgbClr val="202122"/>
                </a:solidFill>
                <a:ea typeface="Times New Roman" pitchFamily="18" charset="0"/>
                <a:cs typeface="Arial" pitchFamily="34" charset="0"/>
              </a:rPr>
              <a:t/>
            </a:r>
            <a:br>
              <a:rPr lang="sl-SI" sz="1600" dirty="0" smtClean="0">
                <a:solidFill>
                  <a:srgbClr val="202122"/>
                </a:solidFill>
                <a:ea typeface="Times New Roman" pitchFamily="18" charset="0"/>
                <a:cs typeface="Arial" pitchFamily="34" charset="0"/>
              </a:rPr>
            </a:br>
            <a:r>
              <a:rPr lang="sl-SI" sz="1600" dirty="0" smtClean="0">
                <a:solidFill>
                  <a:srgbClr val="202122"/>
                </a:solidFill>
                <a:ea typeface="Times New Roman" pitchFamily="18" charset="0"/>
                <a:cs typeface="Arial" pitchFamily="34" charset="0"/>
              </a:rPr>
              <a:t>4. Motorična živčna pot</a:t>
            </a:r>
          </a:p>
          <a:p>
            <a:r>
              <a:rPr lang="sl-SI" sz="1600" dirty="0" smtClean="0">
                <a:solidFill>
                  <a:srgbClr val="202122"/>
                </a:solidFill>
                <a:ea typeface="Times New Roman" pitchFamily="18" charset="0"/>
                <a:cs typeface="Arial" pitchFamily="34" charset="0"/>
              </a:rPr>
              <a:t/>
            </a:r>
            <a:br>
              <a:rPr lang="sl-SI" sz="1600" dirty="0" smtClean="0">
                <a:solidFill>
                  <a:srgbClr val="202122"/>
                </a:solidFill>
                <a:ea typeface="Times New Roman" pitchFamily="18" charset="0"/>
                <a:cs typeface="Arial" pitchFamily="34" charset="0"/>
              </a:rPr>
            </a:br>
            <a:r>
              <a:rPr lang="sl-SI" sz="1600" dirty="0" smtClean="0">
                <a:solidFill>
                  <a:srgbClr val="202122"/>
                </a:solidFill>
                <a:ea typeface="Times New Roman" pitchFamily="18" charset="0"/>
                <a:cs typeface="Arial" pitchFamily="34" charset="0"/>
              </a:rPr>
              <a:t>5. Končni odziv kot </a:t>
            </a:r>
            <a:r>
              <a:rPr lang="sl-SI" sz="1600" dirty="0" err="1" smtClean="0">
                <a:solidFill>
                  <a:srgbClr val="202122"/>
                </a:solidFill>
                <a:ea typeface="Times New Roman" pitchFamily="18" charset="0"/>
                <a:cs typeface="Arial" pitchFamily="34" charset="0"/>
              </a:rPr>
              <a:t>kontrakcija</a:t>
            </a:r>
            <a:r>
              <a:rPr lang="sl-SI" sz="1600" dirty="0" smtClean="0">
                <a:solidFill>
                  <a:srgbClr val="202122"/>
                </a:solidFill>
                <a:ea typeface="Times New Roman" pitchFamily="18" charset="0"/>
                <a:cs typeface="Arial" pitchFamily="34" charset="0"/>
              </a:rPr>
              <a:t> mišice</a:t>
            </a:r>
            <a:br>
              <a:rPr lang="sl-SI" sz="1600" dirty="0" smtClean="0">
                <a:solidFill>
                  <a:srgbClr val="202122"/>
                </a:solidFill>
                <a:ea typeface="Times New Roman" pitchFamily="18" charset="0"/>
                <a:cs typeface="Arial" pitchFamily="34" charset="0"/>
              </a:rPr>
            </a:br>
            <a:r>
              <a:rPr lang="sl-SI" sz="1600" dirty="0" smtClean="0">
                <a:solidFill>
                  <a:srgbClr val="202122"/>
                </a:solidFill>
                <a:ea typeface="Times New Roman" pitchFamily="18" charset="0"/>
                <a:cs typeface="Arial" pitchFamily="34" charset="0"/>
              </a:rPr>
              <a:t>   in premik noge</a:t>
            </a:r>
            <a:endParaRPr lang="sl-SI" sz="1600" dirty="0"/>
          </a:p>
        </p:txBody>
      </p:sp>
      <p:sp>
        <p:nvSpPr>
          <p:cNvPr id="30722" name="AutoShape 2" descr="Stožnice - uvod"/>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l-SI"/>
          </a:p>
        </p:txBody>
      </p:sp>
      <p:sp>
        <p:nvSpPr>
          <p:cNvPr id="30724" name="AutoShape 4" descr="Stožnice - uvod"/>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l-SI"/>
          </a:p>
        </p:txBody>
      </p:sp>
      <p:sp>
        <p:nvSpPr>
          <p:cNvPr id="30727" name="AutoShape 7" descr="☯Jing Jang (Jin Jang) - Starodavni Kitajski filozofski koncep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l-SI"/>
          </a:p>
        </p:txBody>
      </p:sp>
      <p:sp>
        <p:nvSpPr>
          <p:cNvPr id="30729" name="AutoShape 9" descr="☯Jing Jang (Jin Jang) - Starodavni Kitajski filozofski koncep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l-SI"/>
          </a:p>
        </p:txBody>
      </p:sp>
      <p:sp>
        <p:nvSpPr>
          <p:cNvPr id="30732" name="AutoShape 12" descr="Circle Empty Icons - Free SVG &amp; PNG Circle Empty Images - Noun Projec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l-SI"/>
          </a:p>
        </p:txBody>
      </p:sp>
      <p:sp>
        <p:nvSpPr>
          <p:cNvPr id="30734" name="AutoShape 14" descr="Circle Empty Icons - Free SVG &amp; PNG Circle Empty Images - Noun Projec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l-SI"/>
          </a:p>
        </p:txBody>
      </p:sp>
      <p:sp>
        <p:nvSpPr>
          <p:cNvPr id="30737" name="AutoShape 17" descr="Arrow Rainbow Colored Vector &amp; Photo (Free Trial) | Bigstoc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l-SI"/>
          </a:p>
        </p:txBody>
      </p:sp>
      <p:sp>
        <p:nvSpPr>
          <p:cNvPr id="30739" name="AutoShape 19" descr="Arrow Rainbow Colored Vector &amp; Photo (Free Trial) | Bigstoc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l-SI"/>
          </a:p>
        </p:txBody>
      </p:sp>
      <p:sp>
        <p:nvSpPr>
          <p:cNvPr id="15" name="Pravokotnik 14"/>
          <p:cNvSpPr/>
          <p:nvPr/>
        </p:nvSpPr>
        <p:spPr>
          <a:xfrm>
            <a:off x="1691680" y="260648"/>
            <a:ext cx="4608512" cy="461665"/>
          </a:xfrm>
          <a:prstGeom prst="rect">
            <a:avLst/>
          </a:prstGeom>
        </p:spPr>
        <p:txBody>
          <a:bodyPr wrap="square">
            <a:spAutoFit/>
          </a:bodyPr>
          <a:lstStyle/>
          <a:p>
            <a:pPr algn="ctr"/>
            <a:r>
              <a:rPr lang="sl-SI" sz="2400" i="1" dirty="0" smtClean="0">
                <a:solidFill>
                  <a:srgbClr val="0000FF"/>
                </a:solidFill>
                <a:ea typeface="Times New Roman" pitchFamily="18" charset="0"/>
                <a:cs typeface="Arial" pitchFamily="34" charset="0"/>
              </a:rPr>
              <a:t>Refleks - fiziologija delovanja</a:t>
            </a:r>
            <a:endParaRPr lang="pl-PL" sz="2400" i="1" dirty="0" smtClean="0">
              <a:solidFill>
                <a:srgbClr val="0070C0"/>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1979712" y="0"/>
            <a:ext cx="3384376" cy="404664"/>
          </a:xfrm>
        </p:spPr>
        <p:txBody>
          <a:bodyPr>
            <a:noAutofit/>
          </a:bodyPr>
          <a:lstStyle/>
          <a:p>
            <a:r>
              <a:rPr lang="sl-SI" sz="2700" dirty="0" smtClean="0"/>
              <a:t>Anatomija glave</a:t>
            </a:r>
            <a:endParaRPr lang="sl-SI" sz="2700" dirty="0"/>
          </a:p>
        </p:txBody>
      </p:sp>
      <p:pic>
        <p:nvPicPr>
          <p:cNvPr id="1027" name="Picture 3" descr="C:\Users\Kolarski\Desktop\miši glave.png"/>
          <p:cNvPicPr>
            <a:picLocks noChangeAspect="1" noChangeArrowheads="1"/>
          </p:cNvPicPr>
          <p:nvPr/>
        </p:nvPicPr>
        <p:blipFill>
          <a:blip r:embed="rId2" cstate="print"/>
          <a:srcRect/>
          <a:stretch>
            <a:fillRect/>
          </a:stretch>
        </p:blipFill>
        <p:spPr bwMode="auto">
          <a:xfrm>
            <a:off x="5220072" y="0"/>
            <a:ext cx="3740727" cy="3429000"/>
          </a:xfrm>
          <a:prstGeom prst="rect">
            <a:avLst/>
          </a:prstGeom>
          <a:noFill/>
        </p:spPr>
      </p:pic>
      <p:pic>
        <p:nvPicPr>
          <p:cNvPr id="1028" name="Picture 4" descr="C:\Users\Kolarski\Desktop\fac.png"/>
          <p:cNvPicPr>
            <a:picLocks noChangeAspect="1" noChangeArrowheads="1"/>
          </p:cNvPicPr>
          <p:nvPr/>
        </p:nvPicPr>
        <p:blipFill>
          <a:blip r:embed="rId3" cstate="print"/>
          <a:srcRect/>
          <a:stretch>
            <a:fillRect/>
          </a:stretch>
        </p:blipFill>
        <p:spPr bwMode="auto">
          <a:xfrm>
            <a:off x="179512" y="3777068"/>
            <a:ext cx="3240359" cy="3080932"/>
          </a:xfrm>
          <a:prstGeom prst="rect">
            <a:avLst/>
          </a:prstGeom>
          <a:noFill/>
        </p:spPr>
      </p:pic>
      <p:pic>
        <p:nvPicPr>
          <p:cNvPr id="1026" name="Picture 2" descr="C:\Users\Kolarski\Desktop\kosti glave 18.png"/>
          <p:cNvPicPr>
            <a:picLocks noChangeAspect="1" noChangeArrowheads="1"/>
          </p:cNvPicPr>
          <p:nvPr/>
        </p:nvPicPr>
        <p:blipFill>
          <a:blip r:embed="rId4" cstate="print"/>
          <a:srcRect/>
          <a:stretch>
            <a:fillRect/>
          </a:stretch>
        </p:blipFill>
        <p:spPr bwMode="auto">
          <a:xfrm>
            <a:off x="107504" y="404664"/>
            <a:ext cx="3726718" cy="3240359"/>
          </a:xfrm>
          <a:prstGeom prst="rect">
            <a:avLst/>
          </a:prstGeom>
          <a:noFill/>
        </p:spPr>
      </p:pic>
      <p:pic>
        <p:nvPicPr>
          <p:cNvPr id="8" name="Slika 7" descr="limfni-vozli-na-vratu.jpg"/>
          <p:cNvPicPr>
            <a:picLocks noChangeAspect="1"/>
          </p:cNvPicPr>
          <p:nvPr/>
        </p:nvPicPr>
        <p:blipFill>
          <a:blip r:embed="rId5" cstate="print"/>
          <a:srcRect l="14844" t="23958" r="12500" b="11458"/>
          <a:stretch>
            <a:fillRect/>
          </a:stretch>
        </p:blipFill>
        <p:spPr>
          <a:xfrm>
            <a:off x="4211960" y="3569975"/>
            <a:ext cx="4932040" cy="3288026"/>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0"/>
            <a:ext cx="8229600" cy="980728"/>
          </a:xfrm>
        </p:spPr>
        <p:txBody>
          <a:bodyPr>
            <a:normAutofit/>
          </a:bodyPr>
          <a:lstStyle/>
          <a:p>
            <a:r>
              <a:rPr lang="sl-SI" sz="3600" i="1" dirty="0" smtClean="0"/>
              <a:t>Priprava na storitev</a:t>
            </a:r>
            <a:endParaRPr lang="sl-SI" sz="3600" i="1" dirty="0"/>
          </a:p>
        </p:txBody>
      </p:sp>
      <p:sp>
        <p:nvSpPr>
          <p:cNvPr id="3" name="Content Placeholder 2"/>
          <p:cNvSpPr>
            <a:spLocks noGrp="1"/>
          </p:cNvSpPr>
          <p:nvPr>
            <p:ph idx="1"/>
          </p:nvPr>
        </p:nvSpPr>
        <p:spPr>
          <a:xfrm>
            <a:off x="285720" y="1571612"/>
            <a:ext cx="8858280" cy="5286388"/>
          </a:xfrm>
        </p:spPr>
        <p:txBody>
          <a:bodyPr/>
          <a:lstStyle/>
          <a:p>
            <a:pPr>
              <a:buNone/>
            </a:pPr>
            <a:r>
              <a:rPr lang="sl-SI" b="1" dirty="0" smtClean="0"/>
              <a:t>    </a:t>
            </a:r>
            <a:r>
              <a:rPr lang="sl-SI" dirty="0" smtClean="0"/>
              <a:t>Zajema:</a:t>
            </a:r>
          </a:p>
          <a:p>
            <a:pPr>
              <a:buNone/>
            </a:pPr>
            <a:endParaRPr lang="sl-SI" dirty="0" smtClean="0"/>
          </a:p>
          <a:p>
            <a:pPr lvl="0"/>
            <a:r>
              <a:rPr lang="sl-SI" dirty="0" smtClean="0"/>
              <a:t>Pripravo maserja</a:t>
            </a:r>
          </a:p>
          <a:p>
            <a:pPr lvl="0"/>
            <a:r>
              <a:rPr lang="sl-SI" dirty="0" smtClean="0"/>
              <a:t>pripravo stranke</a:t>
            </a:r>
          </a:p>
          <a:p>
            <a:pPr lvl="0"/>
            <a:r>
              <a:rPr lang="sl-SI" dirty="0" smtClean="0"/>
              <a:t>priprava masažne mize</a:t>
            </a:r>
          </a:p>
          <a:p>
            <a:pPr lvl="0"/>
            <a:r>
              <a:rPr lang="sl-SI" dirty="0" smtClean="0"/>
              <a:t>pripravo prostora</a:t>
            </a:r>
          </a:p>
          <a:p>
            <a:pPr lvl="0"/>
            <a:r>
              <a:rPr lang="sl-SI" dirty="0" smtClean="0"/>
              <a:t>sredstva za masažo in</a:t>
            </a:r>
          </a:p>
          <a:p>
            <a:pPr lvl="0"/>
            <a:r>
              <a:rPr lang="sl-SI" dirty="0" smtClean="0"/>
              <a:t>pripomočki za masažo</a:t>
            </a:r>
          </a:p>
        </p:txBody>
      </p:sp>
      <p:pic>
        <p:nvPicPr>
          <p:cNvPr id="6" name="Picture 4" descr="Aromaterapija - 1. del - PIRO spletna trgovina"/>
          <p:cNvPicPr>
            <a:picLocks noChangeAspect="1" noChangeArrowheads="1"/>
          </p:cNvPicPr>
          <p:nvPr/>
        </p:nvPicPr>
        <p:blipFill>
          <a:blip r:embed="rId3" cstate="print"/>
          <a:srcRect/>
          <a:stretch>
            <a:fillRect/>
          </a:stretch>
        </p:blipFill>
        <p:spPr bwMode="auto">
          <a:xfrm>
            <a:off x="5364088" y="4797152"/>
            <a:ext cx="3648405" cy="1368152"/>
          </a:xfrm>
          <a:prstGeom prst="rect">
            <a:avLst/>
          </a:prstGeom>
          <a:noFill/>
        </p:spPr>
      </p:pic>
      <p:sp>
        <p:nvSpPr>
          <p:cNvPr id="28674" name="AutoShape 2" descr="Massage Room Nr. 5 - Picture of Thaimassage Center Spa &amp; Wellness, Majorca  - Tripadviso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l-SI"/>
          </a:p>
        </p:txBody>
      </p:sp>
      <p:pic>
        <p:nvPicPr>
          <p:cNvPr id="28675" name="Picture 3" descr="C:\Users\Kolarski\Desktop\mass rom.jpg"/>
          <p:cNvPicPr>
            <a:picLocks noChangeAspect="1" noChangeArrowheads="1"/>
          </p:cNvPicPr>
          <p:nvPr/>
        </p:nvPicPr>
        <p:blipFill>
          <a:blip r:embed="rId4" cstate="print"/>
          <a:srcRect/>
          <a:stretch>
            <a:fillRect/>
          </a:stretch>
        </p:blipFill>
        <p:spPr bwMode="auto">
          <a:xfrm>
            <a:off x="5292080" y="1196752"/>
            <a:ext cx="3600400" cy="2395903"/>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0"/>
            <a:ext cx="5656142" cy="714356"/>
          </a:xfrm>
        </p:spPr>
        <p:txBody>
          <a:bodyPr>
            <a:normAutofit fontScale="90000"/>
          </a:bodyPr>
          <a:lstStyle/>
          <a:p>
            <a:pPr algn="l"/>
            <a:r>
              <a:rPr lang="sl-SI" b="1" dirty="0" smtClean="0">
                <a:solidFill>
                  <a:srgbClr val="FF0000"/>
                </a:solidFill>
              </a:rPr>
              <a:t>      </a:t>
            </a:r>
            <a:r>
              <a:rPr lang="sl-SI" i="1" dirty="0" smtClean="0"/>
              <a:t>Priprava maserja</a:t>
            </a:r>
            <a:endParaRPr lang="sl-SI" i="1" dirty="0"/>
          </a:p>
        </p:txBody>
      </p:sp>
      <p:sp>
        <p:nvSpPr>
          <p:cNvPr id="3" name="Content Placeholder 2"/>
          <p:cNvSpPr>
            <a:spLocks noGrp="1"/>
          </p:cNvSpPr>
          <p:nvPr>
            <p:ph idx="1"/>
          </p:nvPr>
        </p:nvSpPr>
        <p:spPr>
          <a:xfrm>
            <a:off x="0" y="1071546"/>
            <a:ext cx="9144000" cy="5786454"/>
          </a:xfrm>
        </p:spPr>
        <p:txBody>
          <a:bodyPr>
            <a:normAutofit fontScale="77500" lnSpcReduction="20000"/>
          </a:bodyPr>
          <a:lstStyle/>
          <a:p>
            <a:pPr>
              <a:buNone/>
            </a:pPr>
            <a:r>
              <a:rPr lang="sl-SI" sz="3400" b="1" dirty="0" smtClean="0"/>
              <a:t>        Psiho - fizična kondicija maserja</a:t>
            </a:r>
          </a:p>
          <a:p>
            <a:pPr lvl="0">
              <a:buNone/>
            </a:pPr>
            <a:r>
              <a:rPr lang="sl-SI" sz="3400" dirty="0" smtClean="0"/>
              <a:t> -  psihično stabilna osebnost </a:t>
            </a:r>
            <a:r>
              <a:rPr lang="sl-SI" sz="2600" dirty="0" smtClean="0"/>
              <a:t>(osebna rast, izobraževanja …)</a:t>
            </a:r>
          </a:p>
          <a:p>
            <a:pPr lvl="0">
              <a:buNone/>
            </a:pPr>
            <a:r>
              <a:rPr lang="sl-SI" sz="3400" dirty="0" smtClean="0"/>
              <a:t> -  pridobivanje fizične moči in ohranjanje  gibljivosti</a:t>
            </a:r>
          </a:p>
          <a:p>
            <a:pPr>
              <a:buNone/>
            </a:pPr>
            <a:r>
              <a:rPr lang="sl-SI" dirty="0" smtClean="0">
                <a:solidFill>
                  <a:srgbClr val="FF0000"/>
                </a:solidFill>
              </a:rPr>
              <a:t>     </a:t>
            </a:r>
            <a:r>
              <a:rPr lang="sl-SI" dirty="0" smtClean="0"/>
              <a:t>pri tem se maser razgiba in si ogreje roke in telo.</a:t>
            </a:r>
          </a:p>
          <a:p>
            <a:pPr lvl="0">
              <a:buNone/>
            </a:pPr>
            <a:endParaRPr lang="sl-SI" sz="3400" b="1" dirty="0" smtClean="0"/>
          </a:p>
          <a:p>
            <a:pPr lvl="0">
              <a:buNone/>
            </a:pPr>
            <a:r>
              <a:rPr lang="sl-SI" sz="3400" b="1" dirty="0" smtClean="0"/>
              <a:t>      Fizični </a:t>
            </a:r>
            <a:r>
              <a:rPr lang="sl-SI" sz="3400" b="1" dirty="0" err="1" smtClean="0"/>
              <a:t>izgled</a:t>
            </a:r>
            <a:r>
              <a:rPr lang="sl-SI" sz="3400" b="1" dirty="0" smtClean="0"/>
              <a:t> maserja</a:t>
            </a:r>
            <a:r>
              <a:rPr lang="en-US" sz="3400" b="1" dirty="0" smtClean="0"/>
              <a:t> </a:t>
            </a:r>
            <a:endParaRPr lang="sl-SI" sz="3400" b="1" dirty="0" smtClean="0"/>
          </a:p>
          <a:p>
            <a:pPr lvl="0">
              <a:buNone/>
            </a:pPr>
            <a:r>
              <a:rPr lang="sl-SI" sz="3400" dirty="0" smtClean="0"/>
              <a:t>  -  čistoča telesa, obleke in obutve maserja</a:t>
            </a:r>
          </a:p>
          <a:p>
            <a:pPr lvl="0">
              <a:buNone/>
            </a:pPr>
            <a:r>
              <a:rPr lang="sl-SI" sz="3400" dirty="0" smtClean="0"/>
              <a:t>  -  primerna obleka iz naravnih materialov                                                                            </a:t>
            </a:r>
            <a:r>
              <a:rPr lang="sl-SI" sz="3100" dirty="0" smtClean="0"/>
              <a:t>(obleka naj ne bo ne preozka ne preohlapna                                                                      ter naj je pralna na visoki temperaturi)</a:t>
            </a:r>
          </a:p>
          <a:p>
            <a:pPr lvl="0">
              <a:buNone/>
            </a:pPr>
            <a:r>
              <a:rPr lang="sl-SI" sz="3400" dirty="0" smtClean="0"/>
              <a:t>  -  udobna, nedrseča obutev</a:t>
            </a:r>
          </a:p>
          <a:p>
            <a:pPr lvl="0">
              <a:buNone/>
            </a:pPr>
            <a:r>
              <a:rPr lang="sl-SI" sz="3400" dirty="0" smtClean="0"/>
              <a:t>  -  speti in urejeni lasje</a:t>
            </a:r>
          </a:p>
          <a:p>
            <a:pPr lvl="0">
              <a:buNone/>
            </a:pPr>
            <a:r>
              <a:rPr lang="sl-SI" sz="3400" dirty="0" smtClean="0"/>
              <a:t>  -  čiste in negovane roke</a:t>
            </a:r>
          </a:p>
          <a:p>
            <a:pPr lvl="0">
              <a:buNone/>
            </a:pPr>
            <a:r>
              <a:rPr lang="sl-SI" sz="3400" dirty="0" smtClean="0"/>
              <a:t>  -  postriženi in nelakirani nohti</a:t>
            </a:r>
          </a:p>
          <a:p>
            <a:pPr lvl="0">
              <a:buNone/>
            </a:pPr>
            <a:r>
              <a:rPr lang="sl-SI" sz="3400" dirty="0" smtClean="0"/>
              <a:t>  -  brez nakita na rokah</a:t>
            </a:r>
          </a:p>
          <a:p>
            <a:pPr>
              <a:buNone/>
            </a:pPr>
            <a:endParaRPr lang="sl-SI" sz="3400" dirty="0" smtClean="0"/>
          </a:p>
          <a:p>
            <a:pPr lvl="0"/>
            <a:endParaRPr lang="sl-SI" sz="3400" dirty="0" smtClean="0"/>
          </a:p>
        </p:txBody>
      </p:sp>
      <p:pic>
        <p:nvPicPr>
          <p:cNvPr id="26628" name="Picture 4" descr="C:\Users\Kolarski\Desktop\wpsa.png"/>
          <p:cNvPicPr>
            <a:picLocks noChangeAspect="1" noChangeArrowheads="1"/>
          </p:cNvPicPr>
          <p:nvPr/>
        </p:nvPicPr>
        <p:blipFill>
          <a:blip r:embed="rId2" cstate="print"/>
          <a:srcRect/>
          <a:stretch>
            <a:fillRect/>
          </a:stretch>
        </p:blipFill>
        <p:spPr bwMode="auto">
          <a:xfrm>
            <a:off x="6012160" y="3569068"/>
            <a:ext cx="3131840" cy="3144916"/>
          </a:xfrm>
          <a:prstGeom prst="rect">
            <a:avLst/>
          </a:prstGeom>
          <a:noFill/>
        </p:spPr>
      </p:pic>
      <p:pic>
        <p:nvPicPr>
          <p:cNvPr id="26630" name="Picture 6" descr="Forearm - KiropraktorCentrum - Daily appointments in Göteborg"/>
          <p:cNvPicPr>
            <a:picLocks noChangeAspect="1" noChangeArrowheads="1"/>
          </p:cNvPicPr>
          <p:nvPr/>
        </p:nvPicPr>
        <p:blipFill>
          <a:blip r:embed="rId3" cstate="print"/>
          <a:srcRect/>
          <a:stretch>
            <a:fillRect/>
          </a:stretch>
        </p:blipFill>
        <p:spPr bwMode="auto">
          <a:xfrm>
            <a:off x="7103445" y="0"/>
            <a:ext cx="2040556" cy="2492896"/>
          </a:xfrm>
          <a:prstGeom prst="rect">
            <a:avLst/>
          </a:prstGeom>
          <a:noFill/>
        </p:spPr>
      </p:pic>
      <p:pic>
        <p:nvPicPr>
          <p:cNvPr id="26632" name="Picture 8" descr="Unread Books at Home Still Spark Literacy Habits | Scientific American"/>
          <p:cNvPicPr>
            <a:picLocks noChangeAspect="1" noChangeArrowheads="1"/>
          </p:cNvPicPr>
          <p:nvPr/>
        </p:nvPicPr>
        <p:blipFill>
          <a:blip r:embed="rId4" cstate="print"/>
          <a:srcRect/>
          <a:stretch>
            <a:fillRect/>
          </a:stretch>
        </p:blipFill>
        <p:spPr bwMode="auto">
          <a:xfrm>
            <a:off x="5940152" y="0"/>
            <a:ext cx="1244823" cy="908720"/>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9672" y="0"/>
            <a:ext cx="5760640" cy="571480"/>
          </a:xfrm>
        </p:spPr>
        <p:txBody>
          <a:bodyPr>
            <a:noAutofit/>
          </a:bodyPr>
          <a:lstStyle/>
          <a:p>
            <a:r>
              <a:rPr lang="sl-SI" sz="3700" i="1" dirty="0" smtClean="0"/>
              <a:t>Priprava stranke</a:t>
            </a:r>
            <a:endParaRPr lang="sl-SI" sz="3700" i="1" dirty="0"/>
          </a:p>
        </p:txBody>
      </p:sp>
      <p:sp>
        <p:nvSpPr>
          <p:cNvPr id="3" name="Content Placeholder 2"/>
          <p:cNvSpPr>
            <a:spLocks noGrp="1"/>
          </p:cNvSpPr>
          <p:nvPr>
            <p:ph idx="1"/>
          </p:nvPr>
        </p:nvSpPr>
        <p:spPr>
          <a:xfrm>
            <a:off x="0" y="620688"/>
            <a:ext cx="9144000" cy="3714776"/>
          </a:xfrm>
        </p:spPr>
        <p:txBody>
          <a:bodyPr>
            <a:noAutofit/>
          </a:bodyPr>
          <a:lstStyle/>
          <a:p>
            <a:pPr lvl="0">
              <a:buNone/>
            </a:pPr>
            <a:r>
              <a:rPr lang="sl-SI" sz="2400" b="1" dirty="0" smtClean="0"/>
              <a:t>     </a:t>
            </a:r>
            <a:r>
              <a:rPr lang="sl-SI" sz="2400" dirty="0" smtClean="0"/>
              <a:t>predstavitev  in                                                                                                                sprejem stranke, </a:t>
            </a:r>
          </a:p>
          <a:p>
            <a:pPr lvl="0">
              <a:buNone/>
            </a:pPr>
            <a:r>
              <a:rPr lang="sl-SI" sz="2400" dirty="0" smtClean="0"/>
              <a:t>                                                                 informativni                                                            .                                                                pogovor</a:t>
            </a:r>
          </a:p>
          <a:p>
            <a:pPr>
              <a:buNone/>
            </a:pPr>
            <a:endParaRPr lang="sl-SI" sz="2400" dirty="0" smtClean="0"/>
          </a:p>
          <a:p>
            <a:pPr>
              <a:buNone/>
            </a:pPr>
            <a:r>
              <a:rPr lang="sl-SI" sz="2400" dirty="0" smtClean="0"/>
              <a:t>                                       </a:t>
            </a:r>
          </a:p>
          <a:p>
            <a:pPr>
              <a:buNone/>
            </a:pPr>
            <a:r>
              <a:rPr lang="sl-SI" sz="2400" dirty="0" smtClean="0"/>
              <a:t>                                                                zbiranje informacij</a:t>
            </a:r>
            <a:r>
              <a:rPr lang="sl-SI" sz="1400" dirty="0" smtClean="0"/>
              <a:t/>
            </a:r>
            <a:br>
              <a:rPr lang="sl-SI" sz="1400" dirty="0" smtClean="0"/>
            </a:br>
            <a:r>
              <a:rPr lang="sl-SI" sz="1400" dirty="0" smtClean="0"/>
              <a:t>                                                                                                                             (evidenčni karton)</a:t>
            </a:r>
            <a:r>
              <a:rPr lang="sl-SI" sz="2400" dirty="0" smtClean="0"/>
              <a:t/>
            </a:r>
            <a:br>
              <a:rPr lang="sl-SI" sz="2400" dirty="0" smtClean="0"/>
            </a:br>
            <a:endParaRPr lang="sl-SI" sz="1200" dirty="0" smtClean="0"/>
          </a:p>
          <a:p>
            <a:pPr>
              <a:buNone/>
            </a:pPr>
            <a:endParaRPr lang="sl-SI" sz="2400" dirty="0" smtClean="0"/>
          </a:p>
        </p:txBody>
      </p:sp>
      <p:sp>
        <p:nvSpPr>
          <p:cNvPr id="6" name="Rectangle 5"/>
          <p:cNvSpPr/>
          <p:nvPr/>
        </p:nvSpPr>
        <p:spPr>
          <a:xfrm>
            <a:off x="2214546" y="3929066"/>
            <a:ext cx="6929454" cy="2400657"/>
          </a:xfrm>
          <a:prstGeom prst="rect">
            <a:avLst/>
          </a:prstGeom>
        </p:spPr>
        <p:txBody>
          <a:bodyPr wrap="square">
            <a:spAutoFit/>
          </a:bodyPr>
          <a:lstStyle/>
          <a:p>
            <a:pPr lvl="0">
              <a:buNone/>
            </a:pPr>
            <a:r>
              <a:rPr lang="sl-SI" b="1" dirty="0" smtClean="0"/>
              <a:t>     </a:t>
            </a:r>
          </a:p>
          <a:p>
            <a:pPr lvl="0">
              <a:buNone/>
            </a:pPr>
            <a:r>
              <a:rPr lang="sl-SI" b="1" dirty="0" smtClean="0"/>
              <a:t>           </a:t>
            </a:r>
            <a:r>
              <a:rPr lang="sl-SI" sz="2400" b="1" dirty="0" smtClean="0"/>
              <a:t>fizična priprava stranke</a:t>
            </a:r>
          </a:p>
          <a:p>
            <a:pPr lvl="0">
              <a:buNone/>
            </a:pPr>
            <a:r>
              <a:rPr lang="sl-SI" b="1" dirty="0" smtClean="0"/>
              <a:t>        </a:t>
            </a:r>
            <a:r>
              <a:rPr lang="sl-SI" dirty="0" smtClean="0"/>
              <a:t>  - omogočimo zasebnost</a:t>
            </a:r>
          </a:p>
          <a:p>
            <a:r>
              <a:rPr lang="sl-SI" dirty="0" smtClean="0"/>
              <a:t>          - pokažemo ji prostor kjer se izvaja masaža</a:t>
            </a:r>
          </a:p>
          <a:p>
            <a:pPr lvl="0">
              <a:buNone/>
            </a:pPr>
            <a:r>
              <a:rPr lang="sl-SI" dirty="0" smtClean="0"/>
              <a:t>          - pokažemo ji prostor kjer odloži osebne stvari</a:t>
            </a:r>
          </a:p>
          <a:p>
            <a:pPr lvl="0">
              <a:buNone/>
            </a:pPr>
            <a:r>
              <a:rPr lang="sl-SI" dirty="0" smtClean="0"/>
              <a:t>  </a:t>
            </a:r>
            <a:r>
              <a:rPr lang="sl-SI" i="1" dirty="0" smtClean="0"/>
              <a:t>     </a:t>
            </a:r>
            <a:r>
              <a:rPr lang="sl-SI" dirty="0" smtClean="0"/>
              <a:t>   - prosimo, da odstrani odvečna oblačila</a:t>
            </a:r>
          </a:p>
          <a:p>
            <a:pPr lvl="0">
              <a:buNone/>
            </a:pPr>
            <a:r>
              <a:rPr lang="sl-SI" dirty="0" smtClean="0"/>
              <a:t>          - uporaba svitkov, blazin, odej za zagotovitev udobja stranke</a:t>
            </a:r>
          </a:p>
          <a:p>
            <a:pPr>
              <a:buNone/>
            </a:pPr>
            <a:r>
              <a:rPr lang="sl-SI" dirty="0" smtClean="0"/>
              <a:t>          - pred masažo lahko opravimo vizualni in </a:t>
            </a:r>
            <a:r>
              <a:rPr lang="sl-SI" dirty="0" err="1" smtClean="0"/>
              <a:t>palpatorni</a:t>
            </a:r>
            <a:r>
              <a:rPr lang="sl-SI" dirty="0" smtClean="0"/>
              <a:t> pregled.</a:t>
            </a:r>
            <a:endParaRPr lang="sl-SI" dirty="0"/>
          </a:p>
        </p:txBody>
      </p:sp>
      <p:pic>
        <p:nvPicPr>
          <p:cNvPr id="1027" name="Picture 3"/>
          <p:cNvPicPr>
            <a:picLocks noChangeAspect="1" noChangeArrowheads="1"/>
          </p:cNvPicPr>
          <p:nvPr/>
        </p:nvPicPr>
        <p:blipFill>
          <a:blip r:embed="rId3" cstate="print"/>
          <a:srcRect/>
          <a:stretch>
            <a:fillRect/>
          </a:stretch>
        </p:blipFill>
        <p:spPr bwMode="auto">
          <a:xfrm>
            <a:off x="-1" y="4214818"/>
            <a:ext cx="2643173" cy="2643182"/>
          </a:xfrm>
          <a:prstGeom prst="rect">
            <a:avLst/>
          </a:prstGeom>
          <a:noFill/>
          <a:ln w="9525">
            <a:noFill/>
            <a:miter lim="800000"/>
            <a:headEnd/>
            <a:tailEnd/>
          </a:ln>
          <a:effectLst/>
        </p:spPr>
      </p:pic>
      <p:pic>
        <p:nvPicPr>
          <p:cNvPr id="4" name="Picture 3"/>
          <p:cNvPicPr>
            <a:picLocks noChangeAspect="1" noChangeArrowheads="1"/>
          </p:cNvPicPr>
          <p:nvPr/>
        </p:nvPicPr>
        <p:blipFill>
          <a:blip r:embed="rId4" cstate="print"/>
          <a:srcRect/>
          <a:stretch>
            <a:fillRect/>
          </a:stretch>
        </p:blipFill>
        <p:spPr bwMode="auto">
          <a:xfrm>
            <a:off x="8627" y="1500173"/>
            <a:ext cx="2348795" cy="2422195"/>
          </a:xfrm>
          <a:prstGeom prst="rect">
            <a:avLst/>
          </a:prstGeom>
          <a:noFill/>
          <a:ln w="9525">
            <a:noFill/>
            <a:miter lim="800000"/>
            <a:headEnd/>
            <a:tailEnd/>
          </a:ln>
          <a:effectLst/>
        </p:spPr>
      </p:pic>
      <p:pic>
        <p:nvPicPr>
          <p:cNvPr id="7" name="Picture 3" descr="C:\Users\Kolarski\Desktop\pogovor.png"/>
          <p:cNvPicPr>
            <a:picLocks noChangeAspect="1" noChangeArrowheads="1"/>
          </p:cNvPicPr>
          <p:nvPr/>
        </p:nvPicPr>
        <p:blipFill>
          <a:blip r:embed="rId5" cstate="print"/>
          <a:srcRect/>
          <a:stretch>
            <a:fillRect/>
          </a:stretch>
        </p:blipFill>
        <p:spPr bwMode="auto">
          <a:xfrm>
            <a:off x="6156176" y="764704"/>
            <a:ext cx="2886075" cy="1581150"/>
          </a:xfrm>
          <a:prstGeom prst="rect">
            <a:avLst/>
          </a:prstGeom>
          <a:noFill/>
        </p:spPr>
      </p:pic>
      <p:sp>
        <p:nvSpPr>
          <p:cNvPr id="25602" name="AutoShape 2" descr="Download Info, Information, Tips. Royalty-Free Stock Illustration Image -  Pixabay"/>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l-SI"/>
          </a:p>
        </p:txBody>
      </p:sp>
      <p:pic>
        <p:nvPicPr>
          <p:cNvPr id="25603" name="Picture 3" descr="C:\Users\Kolarski\Desktop\1234.jpg"/>
          <p:cNvPicPr>
            <a:picLocks noChangeAspect="1" noChangeArrowheads="1"/>
          </p:cNvPicPr>
          <p:nvPr/>
        </p:nvPicPr>
        <p:blipFill>
          <a:blip r:embed="rId6" cstate="print"/>
          <a:srcRect/>
          <a:stretch>
            <a:fillRect/>
          </a:stretch>
        </p:blipFill>
        <p:spPr bwMode="auto">
          <a:xfrm>
            <a:off x="6804248" y="2924944"/>
            <a:ext cx="2339752" cy="1656229"/>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39752" y="0"/>
            <a:ext cx="1800200" cy="857232"/>
          </a:xfrm>
        </p:spPr>
        <p:txBody>
          <a:bodyPr>
            <a:normAutofit fontScale="90000"/>
          </a:bodyPr>
          <a:lstStyle/>
          <a:p>
            <a:pPr lvl="0" algn="l"/>
            <a:r>
              <a:rPr lang="sl-SI" sz="2700" dirty="0" smtClean="0">
                <a:solidFill>
                  <a:srgbClr val="FF0000"/>
                </a:solidFill>
              </a:rPr>
              <a:t/>
            </a:r>
            <a:br>
              <a:rPr lang="sl-SI" sz="2700" dirty="0" smtClean="0">
                <a:solidFill>
                  <a:srgbClr val="FF0000"/>
                </a:solidFill>
              </a:rPr>
            </a:br>
            <a:r>
              <a:rPr lang="sl-SI" sz="2700" dirty="0" smtClean="0">
                <a:solidFill>
                  <a:srgbClr val="FF0000"/>
                </a:solidFill>
              </a:rPr>
              <a:t/>
            </a:r>
            <a:br>
              <a:rPr lang="sl-SI" sz="2700" dirty="0" smtClean="0">
                <a:solidFill>
                  <a:srgbClr val="FF0000"/>
                </a:solidFill>
              </a:rPr>
            </a:br>
            <a:r>
              <a:rPr lang="sl-SI" sz="2700" dirty="0" smtClean="0">
                <a:solidFill>
                  <a:srgbClr val="FF0000"/>
                </a:solidFill>
              </a:rPr>
              <a:t> </a:t>
            </a:r>
            <a:r>
              <a:rPr lang="sl-SI" sz="4100" i="1" dirty="0" smtClean="0"/>
              <a:t>Prostor</a:t>
            </a:r>
            <a:r>
              <a:rPr lang="sl-SI" dirty="0" smtClean="0">
                <a:solidFill>
                  <a:schemeClr val="tx2">
                    <a:lumMod val="40000"/>
                    <a:lumOff val="60000"/>
                  </a:schemeClr>
                </a:solidFill>
              </a:rPr>
              <a:t/>
            </a:r>
            <a:br>
              <a:rPr lang="sl-SI" dirty="0" smtClean="0">
                <a:solidFill>
                  <a:schemeClr val="tx2">
                    <a:lumMod val="40000"/>
                    <a:lumOff val="60000"/>
                  </a:schemeClr>
                </a:solidFill>
              </a:rPr>
            </a:br>
            <a:endParaRPr lang="sl-SI" dirty="0">
              <a:solidFill>
                <a:schemeClr val="tx2">
                  <a:lumMod val="40000"/>
                  <a:lumOff val="60000"/>
                </a:schemeClr>
              </a:solidFill>
            </a:endParaRPr>
          </a:p>
        </p:txBody>
      </p:sp>
      <p:sp>
        <p:nvSpPr>
          <p:cNvPr id="3" name="Content Placeholder 2"/>
          <p:cNvSpPr>
            <a:spLocks noGrp="1"/>
          </p:cNvSpPr>
          <p:nvPr>
            <p:ph idx="1"/>
          </p:nvPr>
        </p:nvSpPr>
        <p:spPr>
          <a:xfrm>
            <a:off x="0" y="1000108"/>
            <a:ext cx="9144000" cy="5857892"/>
          </a:xfrm>
        </p:spPr>
        <p:txBody>
          <a:bodyPr>
            <a:normAutofit fontScale="62500" lnSpcReduction="20000"/>
          </a:bodyPr>
          <a:lstStyle/>
          <a:p>
            <a:pPr>
              <a:buNone/>
            </a:pPr>
            <a:r>
              <a:rPr lang="sl-SI" b="1" dirty="0" smtClean="0"/>
              <a:t>         </a:t>
            </a:r>
            <a:r>
              <a:rPr lang="sl-SI" sz="3500" dirty="0" smtClean="0"/>
              <a:t>Oprema prostora</a:t>
            </a:r>
          </a:p>
          <a:p>
            <a:pPr lvl="0"/>
            <a:r>
              <a:rPr lang="sl-SI" dirty="0" smtClean="0"/>
              <a:t>umivalnik z tekočo toplo pitno vodo in ogledalo</a:t>
            </a:r>
          </a:p>
          <a:p>
            <a:pPr lvl="0"/>
            <a:r>
              <a:rPr lang="sl-SI" dirty="0" err="1" smtClean="0"/>
              <a:t>dozator</a:t>
            </a:r>
            <a:r>
              <a:rPr lang="sl-SI" dirty="0" smtClean="0"/>
              <a:t> za tekoče milo in </a:t>
            </a:r>
            <a:r>
              <a:rPr lang="sl-SI" dirty="0" err="1" smtClean="0"/>
              <a:t>dozator</a:t>
            </a:r>
            <a:r>
              <a:rPr lang="sl-SI" dirty="0" smtClean="0"/>
              <a:t> za razkužilo za roke</a:t>
            </a:r>
          </a:p>
          <a:p>
            <a:r>
              <a:rPr lang="sl-SI" dirty="0" smtClean="0"/>
              <a:t>papirnate brisače v podajalniku</a:t>
            </a:r>
          </a:p>
          <a:p>
            <a:pPr lvl="0"/>
            <a:r>
              <a:rPr lang="sl-SI" dirty="0" smtClean="0"/>
              <a:t>koš za smeti na nožno odpiranje</a:t>
            </a:r>
            <a:endParaRPr lang="sl-SI" dirty="0" smtClean="0">
              <a:solidFill>
                <a:schemeClr val="tx2">
                  <a:lumMod val="40000"/>
                  <a:lumOff val="60000"/>
                </a:schemeClr>
              </a:solidFill>
            </a:endParaRPr>
          </a:p>
          <a:p>
            <a:pPr lvl="0"/>
            <a:r>
              <a:rPr lang="sl-SI" dirty="0" smtClean="0"/>
              <a:t>omarica za prvo pomoč</a:t>
            </a:r>
          </a:p>
          <a:p>
            <a:pPr lvl="0"/>
            <a:r>
              <a:rPr lang="sl-SI" dirty="0" smtClean="0">
                <a:solidFill>
                  <a:schemeClr val="tx1">
                    <a:lumMod val="50000"/>
                    <a:lumOff val="50000"/>
                  </a:schemeClr>
                </a:solidFill>
              </a:rPr>
              <a:t>cenik</a:t>
            </a:r>
          </a:p>
          <a:p>
            <a:pPr lvl="0"/>
            <a:r>
              <a:rPr lang="sl-SI" dirty="0" smtClean="0">
                <a:solidFill>
                  <a:schemeClr val="tx1">
                    <a:lumMod val="50000"/>
                    <a:lumOff val="50000"/>
                  </a:schemeClr>
                </a:solidFill>
              </a:rPr>
              <a:t>ura, termometer, vlagomer</a:t>
            </a:r>
          </a:p>
          <a:p>
            <a:pPr lvl="0"/>
            <a:r>
              <a:rPr lang="sl-SI" dirty="0" smtClean="0">
                <a:solidFill>
                  <a:schemeClr val="tx1">
                    <a:lumMod val="50000"/>
                    <a:lumOff val="50000"/>
                  </a:schemeClr>
                </a:solidFill>
              </a:rPr>
              <a:t>diplome, dokazila, vizitke, promocijski material</a:t>
            </a:r>
          </a:p>
          <a:p>
            <a:pPr lvl="0"/>
            <a:r>
              <a:rPr lang="sl-SI" dirty="0" smtClean="0">
                <a:solidFill>
                  <a:schemeClr val="tx1">
                    <a:lumMod val="50000"/>
                    <a:lumOff val="50000"/>
                  </a:schemeClr>
                </a:solidFill>
              </a:rPr>
              <a:t>pisalna miza</a:t>
            </a:r>
          </a:p>
          <a:p>
            <a:pPr lvl="0"/>
            <a:r>
              <a:rPr lang="sl-SI" dirty="0" smtClean="0">
                <a:solidFill>
                  <a:schemeClr val="tx1">
                    <a:lumMod val="50000"/>
                    <a:lumOff val="50000"/>
                  </a:schemeClr>
                </a:solidFill>
              </a:rPr>
              <a:t>omarica za dokumentacijo</a:t>
            </a:r>
          </a:p>
          <a:p>
            <a:pPr lvl="0"/>
            <a:r>
              <a:rPr lang="sl-SI" dirty="0" smtClean="0">
                <a:solidFill>
                  <a:schemeClr val="tx1">
                    <a:lumMod val="50000"/>
                    <a:lumOff val="50000"/>
                  </a:schemeClr>
                </a:solidFill>
              </a:rPr>
              <a:t>sedež za maserja in za stranko</a:t>
            </a:r>
          </a:p>
          <a:p>
            <a:pPr lvl="0"/>
            <a:r>
              <a:rPr lang="sl-SI" dirty="0" smtClean="0">
                <a:solidFill>
                  <a:schemeClr val="tx1">
                    <a:lumMod val="50000"/>
                    <a:lumOff val="50000"/>
                  </a:schemeClr>
                </a:solidFill>
              </a:rPr>
              <a:t>stol, obešalnik, polička za stvari stranke</a:t>
            </a:r>
          </a:p>
          <a:p>
            <a:pPr lvl="0"/>
            <a:r>
              <a:rPr lang="sl-SI" dirty="0" smtClean="0">
                <a:solidFill>
                  <a:schemeClr val="tx1">
                    <a:lumMod val="50000"/>
                    <a:lumOff val="50000"/>
                  </a:schemeClr>
                </a:solidFill>
              </a:rPr>
              <a:t>zavesa oz. španska stena</a:t>
            </a:r>
          </a:p>
          <a:p>
            <a:pPr lvl="0"/>
            <a:r>
              <a:rPr lang="sl-SI" dirty="0" smtClean="0">
                <a:solidFill>
                  <a:schemeClr val="tx1">
                    <a:lumMod val="50000"/>
                    <a:lumOff val="50000"/>
                  </a:schemeClr>
                </a:solidFill>
              </a:rPr>
              <a:t>masažna miza</a:t>
            </a:r>
          </a:p>
          <a:p>
            <a:pPr lvl="0"/>
            <a:r>
              <a:rPr lang="sl-SI" dirty="0" smtClean="0">
                <a:solidFill>
                  <a:schemeClr val="tx1">
                    <a:lumMod val="50000"/>
                    <a:lumOff val="50000"/>
                  </a:schemeClr>
                </a:solidFill>
              </a:rPr>
              <a:t>pručka</a:t>
            </a:r>
          </a:p>
          <a:p>
            <a:pPr lvl="0"/>
            <a:r>
              <a:rPr lang="sl-SI" dirty="0" smtClean="0">
                <a:solidFill>
                  <a:schemeClr val="tx1">
                    <a:lumMod val="50000"/>
                    <a:lumOff val="50000"/>
                  </a:schemeClr>
                </a:solidFill>
              </a:rPr>
              <a:t>mizica za masažna sredstva in pripomočke</a:t>
            </a:r>
          </a:p>
          <a:p>
            <a:pPr lvl="0"/>
            <a:r>
              <a:rPr lang="sl-SI" dirty="0" smtClean="0">
                <a:solidFill>
                  <a:schemeClr val="tx1">
                    <a:lumMod val="50000"/>
                    <a:lumOff val="50000"/>
                  </a:schemeClr>
                </a:solidFill>
              </a:rPr>
              <a:t>omara za perilo</a:t>
            </a:r>
          </a:p>
          <a:p>
            <a:pPr lvl="0"/>
            <a:r>
              <a:rPr lang="sl-SI" dirty="0" smtClean="0">
                <a:solidFill>
                  <a:schemeClr val="tx1">
                    <a:lumMod val="50000"/>
                    <a:lumOff val="50000"/>
                  </a:schemeClr>
                </a:solidFill>
              </a:rPr>
              <a:t>koš za umazano perilo</a:t>
            </a:r>
          </a:p>
        </p:txBody>
      </p:sp>
      <p:pic>
        <p:nvPicPr>
          <p:cNvPr id="8194" name="Picture 2"/>
          <p:cNvPicPr>
            <a:picLocks noChangeAspect="1" noChangeArrowheads="1"/>
          </p:cNvPicPr>
          <p:nvPr/>
        </p:nvPicPr>
        <p:blipFill>
          <a:blip r:embed="rId2" cstate="print"/>
          <a:srcRect/>
          <a:stretch>
            <a:fillRect/>
          </a:stretch>
        </p:blipFill>
        <p:spPr bwMode="auto">
          <a:xfrm>
            <a:off x="5587895" y="1988840"/>
            <a:ext cx="3556105" cy="2786082"/>
          </a:xfrm>
          <a:prstGeom prst="rect">
            <a:avLst/>
          </a:prstGeom>
          <a:noFill/>
          <a:ln w="9525">
            <a:noFill/>
            <a:miter lim="800000"/>
            <a:headEnd/>
            <a:tailEnd/>
          </a:ln>
          <a:effectLst/>
        </p:spPr>
      </p:pic>
      <p:sp>
        <p:nvSpPr>
          <p:cNvPr id="6" name="Pravokotnik 5"/>
          <p:cNvSpPr/>
          <p:nvPr/>
        </p:nvSpPr>
        <p:spPr>
          <a:xfrm>
            <a:off x="5220072" y="476672"/>
            <a:ext cx="3456384" cy="615553"/>
          </a:xfrm>
          <a:prstGeom prst="rect">
            <a:avLst/>
          </a:prstGeom>
        </p:spPr>
        <p:txBody>
          <a:bodyPr wrap="square">
            <a:spAutoFit/>
          </a:bodyPr>
          <a:lstStyle/>
          <a:p>
            <a:r>
              <a:rPr lang="sl-SI" dirty="0" smtClean="0"/>
              <a:t>  </a:t>
            </a:r>
            <a:r>
              <a:rPr lang="sl-SI" sz="1600" dirty="0" smtClean="0"/>
              <a:t>okoli maserske mize naj bi bilo vsaj 80 </a:t>
            </a:r>
            <a:br>
              <a:rPr lang="sl-SI" sz="1600" dirty="0" smtClean="0"/>
            </a:br>
            <a:r>
              <a:rPr lang="sl-SI" sz="1600" dirty="0" smtClean="0"/>
              <a:t>   cm širok prostor za gibanje maserja</a:t>
            </a:r>
            <a:endParaRPr lang="sl-SI" sz="1600" dirty="0"/>
          </a:p>
        </p:txBody>
      </p:sp>
      <p:sp>
        <p:nvSpPr>
          <p:cNvPr id="8" name="Pravokotnik 7"/>
          <p:cNvSpPr/>
          <p:nvPr/>
        </p:nvSpPr>
        <p:spPr>
          <a:xfrm>
            <a:off x="5508104" y="4869160"/>
            <a:ext cx="3635896" cy="1077218"/>
          </a:xfrm>
          <a:prstGeom prst="rect">
            <a:avLst/>
          </a:prstGeom>
        </p:spPr>
        <p:txBody>
          <a:bodyPr wrap="square">
            <a:spAutoFit/>
          </a:bodyPr>
          <a:lstStyle/>
          <a:p>
            <a:pPr lvl="0">
              <a:buNone/>
            </a:pPr>
            <a:r>
              <a:rPr lang="sl-SI" sz="1600" dirty="0" smtClean="0"/>
              <a:t>-  čist</a:t>
            </a:r>
            <a:r>
              <a:rPr lang="sl-SI" sz="1600" dirty="0" smtClean="0">
                <a:solidFill>
                  <a:schemeClr val="tx2">
                    <a:lumMod val="40000"/>
                    <a:lumOff val="60000"/>
                  </a:schemeClr>
                </a:solidFill>
              </a:rPr>
              <a:t> </a:t>
            </a:r>
            <a:r>
              <a:rPr lang="sl-SI" sz="1600" dirty="0" smtClean="0"/>
              <a:t>in miren prostor</a:t>
            </a:r>
            <a:br>
              <a:rPr lang="sl-SI" sz="1600" dirty="0" smtClean="0"/>
            </a:br>
            <a:r>
              <a:rPr lang="sl-SI" sz="1600" dirty="0" smtClean="0"/>
              <a:t>-  primerno topel (~ 23°C)</a:t>
            </a:r>
            <a:br>
              <a:rPr lang="sl-SI" sz="1600" dirty="0" smtClean="0"/>
            </a:br>
            <a:r>
              <a:rPr lang="sl-SI" sz="1600" dirty="0" smtClean="0"/>
              <a:t>-  zadostna vlažnost (~ 55%)</a:t>
            </a:r>
            <a:br>
              <a:rPr lang="sl-SI" sz="1600" dirty="0" smtClean="0"/>
            </a:br>
            <a:r>
              <a:rPr lang="sl-SI" sz="1600" dirty="0" smtClean="0"/>
              <a:t>-  primerna razsvetljava (brez žarečih luči)</a:t>
            </a:r>
          </a:p>
        </p:txBody>
      </p:sp>
      <p:sp>
        <p:nvSpPr>
          <p:cNvPr id="7" name="Pravokotnik 6"/>
          <p:cNvSpPr/>
          <p:nvPr/>
        </p:nvSpPr>
        <p:spPr>
          <a:xfrm>
            <a:off x="5940152" y="6021288"/>
            <a:ext cx="3203849" cy="584775"/>
          </a:xfrm>
          <a:prstGeom prst="rect">
            <a:avLst/>
          </a:prstGeom>
        </p:spPr>
        <p:txBody>
          <a:bodyPr wrap="square">
            <a:spAutoFit/>
          </a:bodyPr>
          <a:lstStyle/>
          <a:p>
            <a:pPr algn="ctr"/>
            <a:r>
              <a:rPr lang="sl-SI" sz="1600" dirty="0" smtClean="0"/>
              <a:t>Po občutku lahko dodamo </a:t>
            </a:r>
            <a:br>
              <a:rPr lang="sl-SI" sz="1600" dirty="0" smtClean="0"/>
            </a:br>
            <a:r>
              <a:rPr lang="sl-SI" sz="1600" dirty="0" smtClean="0"/>
              <a:t>akustične in svetlobne stimulanse.</a:t>
            </a:r>
            <a:endParaRPr lang="sl-SI" sz="16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40000" lnSpcReduction="20000"/>
          </a:bodyPr>
          <a:lstStyle/>
          <a:p>
            <a:pPr>
              <a:buNone/>
            </a:pPr>
            <a:r>
              <a:rPr lang="sl-SI" sz="4600" dirty="0" smtClean="0"/>
              <a:t>     Pravilna višina masažne mize!</a:t>
            </a:r>
            <a:r>
              <a:rPr lang="sl-SI" sz="4400" dirty="0" smtClean="0"/>
              <a:t>                      </a:t>
            </a:r>
            <a:r>
              <a:rPr lang="sl-SI" sz="5100" dirty="0" smtClean="0"/>
              <a:t>Srednja višina masažne mize</a:t>
            </a:r>
          </a:p>
          <a:p>
            <a:pPr>
              <a:buNone/>
            </a:pPr>
            <a:r>
              <a:rPr lang="sl-SI" dirty="0" smtClean="0"/>
              <a:t>     </a:t>
            </a:r>
            <a:r>
              <a:rPr lang="sl-SI" sz="3800" dirty="0" smtClean="0"/>
              <a:t>Pri masaži nam mora omogočati svobodno                 Smo zraven masažne mize, iztegnemo</a:t>
            </a:r>
            <a:br>
              <a:rPr lang="sl-SI" sz="3800" dirty="0" smtClean="0"/>
            </a:br>
            <a:r>
              <a:rPr lang="sl-SI" sz="3800" dirty="0" smtClean="0"/>
              <a:t>gibanje rok, ramen, telesa in nog.                                        roko, dlan v hrbtnem upogibu</a:t>
            </a:r>
          </a:p>
          <a:p>
            <a:pPr>
              <a:buNone/>
            </a:pPr>
            <a:r>
              <a:rPr lang="sl-SI" sz="3800" dirty="0" smtClean="0"/>
              <a:t>       Če je le mogoče naj bo električna.                                       (</a:t>
            </a:r>
            <a:r>
              <a:rPr lang="sl-SI" sz="3800" dirty="0" err="1" smtClean="0"/>
              <a:t>dorzalni</a:t>
            </a:r>
            <a:r>
              <a:rPr lang="sl-SI" sz="3800" dirty="0" smtClean="0"/>
              <a:t> </a:t>
            </a:r>
            <a:r>
              <a:rPr lang="sl-SI" sz="3800" dirty="0" err="1" smtClean="0"/>
              <a:t>fleksiji</a:t>
            </a:r>
            <a:r>
              <a:rPr lang="sl-SI" sz="3800" dirty="0" smtClean="0"/>
              <a:t>) da leži na mizi.                             </a:t>
            </a:r>
          </a:p>
          <a:p>
            <a:pPr>
              <a:buNone/>
            </a:pPr>
            <a:endParaRPr lang="sl-SI" b="1" i="1" u="sng" dirty="0" smtClean="0"/>
          </a:p>
          <a:p>
            <a:pPr>
              <a:buNone/>
            </a:pPr>
            <a:endParaRPr lang="sl-SI" b="1" i="1" u="sng" dirty="0" smtClean="0"/>
          </a:p>
          <a:p>
            <a:pPr>
              <a:buNone/>
            </a:pPr>
            <a:endParaRPr lang="sl-SI" b="1" i="1" u="sng" dirty="0" smtClean="0"/>
          </a:p>
          <a:p>
            <a:pPr>
              <a:buNone/>
            </a:pPr>
            <a:endParaRPr lang="sl-SI" b="1" i="1" u="sng" dirty="0" smtClean="0"/>
          </a:p>
          <a:p>
            <a:pPr>
              <a:buNone/>
            </a:pPr>
            <a:endParaRPr lang="sl-SI" b="1" i="1" u="sng" dirty="0" smtClean="0"/>
          </a:p>
          <a:p>
            <a:pPr>
              <a:buNone/>
            </a:pPr>
            <a:r>
              <a:rPr lang="sl-SI" b="1" i="1" dirty="0" smtClean="0"/>
              <a:t>      </a:t>
            </a:r>
          </a:p>
          <a:p>
            <a:pPr>
              <a:buNone/>
            </a:pPr>
            <a:r>
              <a:rPr lang="sl-SI" b="1" i="1" dirty="0" smtClean="0"/>
              <a:t>     </a:t>
            </a:r>
          </a:p>
          <a:p>
            <a:pPr>
              <a:buNone/>
            </a:pPr>
            <a:r>
              <a:rPr lang="sl-SI" b="1" i="1" dirty="0" smtClean="0"/>
              <a:t>     </a:t>
            </a:r>
          </a:p>
          <a:p>
            <a:pPr>
              <a:buNone/>
            </a:pPr>
            <a:endParaRPr lang="sl-SI" b="1" i="1" u="sng" dirty="0" smtClean="0"/>
          </a:p>
          <a:p>
            <a:pPr>
              <a:buNone/>
            </a:pPr>
            <a:endParaRPr lang="sl-SI" b="1" i="1" u="sng" dirty="0" smtClean="0"/>
          </a:p>
          <a:p>
            <a:pPr>
              <a:buNone/>
            </a:pPr>
            <a:endParaRPr lang="sl-SI" sz="3400" b="1" i="1" u="sng" dirty="0" smtClean="0"/>
          </a:p>
          <a:p>
            <a:pPr>
              <a:buNone/>
            </a:pPr>
            <a:endParaRPr lang="sl-SI" sz="3400" b="1" i="1" u="sng" dirty="0" smtClean="0"/>
          </a:p>
          <a:p>
            <a:pPr>
              <a:buNone/>
            </a:pPr>
            <a:endParaRPr lang="sl-SI" sz="3400" b="1" i="1" u="sng" dirty="0" smtClean="0"/>
          </a:p>
          <a:p>
            <a:pPr>
              <a:buNone/>
            </a:pPr>
            <a:endParaRPr lang="sl-SI" sz="3400" b="1" i="1" u="sng" dirty="0" smtClean="0"/>
          </a:p>
          <a:p>
            <a:pPr>
              <a:buNone/>
            </a:pPr>
            <a:endParaRPr lang="sl-SI" sz="3400" b="1" i="1" u="sng" dirty="0" smtClean="0"/>
          </a:p>
          <a:p>
            <a:pPr>
              <a:buNone/>
            </a:pPr>
            <a:r>
              <a:rPr lang="sl-SI" sz="3400" dirty="0" smtClean="0"/>
              <a:t>                                                                     </a:t>
            </a:r>
            <a:r>
              <a:rPr lang="sl-SI" sz="4000" dirty="0" smtClean="0">
                <a:solidFill>
                  <a:srgbClr val="0000FF"/>
                </a:solidFill>
                <a:ea typeface="Times New Roman" pitchFamily="18" charset="0"/>
                <a:cs typeface="Arial" pitchFamily="34" charset="0"/>
              </a:rPr>
              <a:t>Med izvajanjem </a:t>
            </a:r>
            <a:r>
              <a:rPr lang="sl-SI" sz="4000" dirty="0" err="1" smtClean="0">
                <a:solidFill>
                  <a:srgbClr val="0000FF"/>
                </a:solidFill>
                <a:ea typeface="Times New Roman" pitchFamily="18" charset="0"/>
                <a:cs typeface="Arial" pitchFamily="34" charset="0"/>
              </a:rPr>
              <a:t>Senso</a:t>
            </a:r>
            <a:r>
              <a:rPr lang="sl-SI" sz="4000" dirty="0" smtClean="0">
                <a:solidFill>
                  <a:srgbClr val="0070C0"/>
                </a:solidFill>
              </a:rPr>
              <a:t/>
            </a:r>
            <a:br>
              <a:rPr lang="sl-SI" sz="4000" dirty="0" smtClean="0">
                <a:solidFill>
                  <a:srgbClr val="0070C0"/>
                </a:solidFill>
              </a:rPr>
            </a:br>
            <a:r>
              <a:rPr lang="sl-SI" sz="4000" dirty="0" smtClean="0">
                <a:solidFill>
                  <a:srgbClr val="0070C0"/>
                </a:solidFill>
              </a:rPr>
              <a:t>                                                    </a:t>
            </a:r>
            <a:r>
              <a:rPr lang="sl-SI" sz="4000" dirty="0" smtClean="0">
                <a:solidFill>
                  <a:srgbClr val="0000FF"/>
                </a:solidFill>
                <a:ea typeface="Times New Roman" pitchFamily="18" charset="0"/>
                <a:cs typeface="Arial" pitchFamily="34" charset="0"/>
              </a:rPr>
              <a:t>metode lahko sedimo.</a:t>
            </a:r>
            <a:endParaRPr lang="sl-SI" sz="4000" b="1" i="1" u="sng" dirty="0" smtClean="0">
              <a:solidFill>
                <a:srgbClr val="0070C0"/>
              </a:solidFill>
            </a:endParaRPr>
          </a:p>
          <a:p>
            <a:pPr>
              <a:buNone/>
            </a:pPr>
            <a:endParaRPr lang="sl-SI" sz="2500" dirty="0" smtClean="0"/>
          </a:p>
          <a:p>
            <a:pPr>
              <a:buNone/>
            </a:pPr>
            <a:endParaRPr lang="sl-SI" sz="2500" dirty="0" smtClean="0"/>
          </a:p>
          <a:p>
            <a:pPr>
              <a:buNone/>
            </a:pPr>
            <a:endParaRPr lang="sl-SI" sz="2500" dirty="0" smtClean="0"/>
          </a:p>
          <a:p>
            <a:pPr>
              <a:buNone/>
            </a:pPr>
            <a:endParaRPr lang="sl-SI" sz="2500" dirty="0" smtClean="0"/>
          </a:p>
          <a:p>
            <a:pPr>
              <a:buNone/>
            </a:pPr>
            <a:r>
              <a:rPr lang="sl-SI" sz="3400" b="1" i="1" u="sng" dirty="0" smtClean="0"/>
              <a:t>Čiščenje in razkuževanje masažne mize</a:t>
            </a:r>
            <a:endParaRPr lang="sl-SI" sz="3400" dirty="0" smtClean="0"/>
          </a:p>
          <a:p>
            <a:pPr lvl="0">
              <a:buNone/>
            </a:pPr>
            <a:r>
              <a:rPr lang="sl-SI" sz="3400" dirty="0" smtClean="0"/>
              <a:t> -  odstranimo rjuho v koš za umazano perilo</a:t>
            </a:r>
          </a:p>
          <a:p>
            <a:pPr lvl="0">
              <a:buNone/>
            </a:pPr>
            <a:r>
              <a:rPr lang="sl-SI" sz="3400" dirty="0" smtClean="0"/>
              <a:t> -  razmastimo masažno mizo s sredstvi za razmaščevanje po navodilu proizvajalca in </a:t>
            </a:r>
          </a:p>
          <a:p>
            <a:pPr lvl="0">
              <a:buNone/>
            </a:pPr>
            <a:r>
              <a:rPr lang="sl-SI" sz="3400" dirty="0" smtClean="0"/>
              <a:t>    pri tem uporabljamo rokavice, papirnate brisače ali krpe pralne na visoki temperaturi</a:t>
            </a:r>
          </a:p>
          <a:p>
            <a:pPr lvl="0">
              <a:buNone/>
            </a:pPr>
            <a:r>
              <a:rPr lang="sl-SI" sz="3400" dirty="0" smtClean="0"/>
              <a:t> -  osušeno mizo razkužimo z alkoholno raztopino (82% alkohol) lahko uporabimo tudi alkoholne robčke ali</a:t>
            </a:r>
          </a:p>
          <a:p>
            <a:pPr lvl="0">
              <a:buNone/>
            </a:pPr>
            <a:r>
              <a:rPr lang="sl-SI" sz="3400" dirty="0" smtClean="0"/>
              <a:t>    industrijsko pripravljena alkoholna razkužila</a:t>
            </a:r>
          </a:p>
          <a:p>
            <a:pPr lvl="0">
              <a:buNone/>
            </a:pPr>
            <a:r>
              <a:rPr lang="sl-SI" sz="3400" dirty="0" smtClean="0"/>
              <a:t> -  namestimo svežo rjuho in predlogo</a:t>
            </a:r>
          </a:p>
          <a:p>
            <a:endParaRPr lang="sl-SI" dirty="0"/>
          </a:p>
        </p:txBody>
      </p:sp>
      <p:pic>
        <p:nvPicPr>
          <p:cNvPr id="10243" name="Picture 3"/>
          <p:cNvPicPr>
            <a:picLocks noChangeAspect="1" noChangeArrowheads="1"/>
          </p:cNvPicPr>
          <p:nvPr/>
        </p:nvPicPr>
        <p:blipFill>
          <a:blip r:embed="rId2" cstate="print"/>
          <a:srcRect/>
          <a:stretch>
            <a:fillRect/>
          </a:stretch>
        </p:blipFill>
        <p:spPr bwMode="auto">
          <a:xfrm>
            <a:off x="1979712" y="1196752"/>
            <a:ext cx="2714612" cy="2074373"/>
          </a:xfrm>
          <a:prstGeom prst="rect">
            <a:avLst/>
          </a:prstGeom>
          <a:noFill/>
          <a:ln w="9525">
            <a:noFill/>
            <a:miter lim="800000"/>
            <a:headEnd/>
            <a:tailEnd/>
          </a:ln>
          <a:effectLst/>
        </p:spPr>
      </p:pic>
      <p:pic>
        <p:nvPicPr>
          <p:cNvPr id="1029" name="Picture 5" descr="C:\Users\Kolarski\Desktop\Torba-za-masažno-mizo-inSPORTline.jpg"/>
          <p:cNvPicPr>
            <a:picLocks noChangeAspect="1" noChangeArrowheads="1"/>
          </p:cNvPicPr>
          <p:nvPr/>
        </p:nvPicPr>
        <p:blipFill>
          <a:blip r:embed="rId3" cstate="print"/>
          <a:srcRect/>
          <a:stretch>
            <a:fillRect/>
          </a:stretch>
        </p:blipFill>
        <p:spPr bwMode="auto">
          <a:xfrm>
            <a:off x="0" y="1142984"/>
            <a:ext cx="2214578" cy="2214578"/>
          </a:xfrm>
          <a:prstGeom prst="rect">
            <a:avLst/>
          </a:prstGeom>
          <a:noFill/>
        </p:spPr>
      </p:pic>
      <p:pic>
        <p:nvPicPr>
          <p:cNvPr id="36866" name="Picture 2" descr="Zdravo sedenje na sedlastem stolu (jahač)"/>
          <p:cNvPicPr>
            <a:picLocks noChangeAspect="1" noChangeArrowheads="1"/>
          </p:cNvPicPr>
          <p:nvPr/>
        </p:nvPicPr>
        <p:blipFill>
          <a:blip r:embed="rId4" cstate="print"/>
          <a:srcRect/>
          <a:stretch>
            <a:fillRect/>
          </a:stretch>
        </p:blipFill>
        <p:spPr bwMode="auto">
          <a:xfrm>
            <a:off x="6276189" y="3501008"/>
            <a:ext cx="2688299" cy="2016224"/>
          </a:xfrm>
          <a:prstGeom prst="rect">
            <a:avLst/>
          </a:prstGeom>
          <a:noFill/>
        </p:spPr>
      </p:pic>
      <p:pic>
        <p:nvPicPr>
          <p:cNvPr id="36870" name="Picture 6" descr="C:\Users\Kolarski\Desktop\European-Anti-Ageing-Massage-1.jpg"/>
          <p:cNvPicPr>
            <a:picLocks noChangeAspect="1" noChangeArrowheads="1"/>
          </p:cNvPicPr>
          <p:nvPr/>
        </p:nvPicPr>
        <p:blipFill>
          <a:blip r:embed="rId5" cstate="print"/>
          <a:srcRect/>
          <a:stretch>
            <a:fillRect/>
          </a:stretch>
        </p:blipFill>
        <p:spPr bwMode="auto">
          <a:xfrm>
            <a:off x="5292080" y="4005064"/>
            <a:ext cx="1943244" cy="1296144"/>
          </a:xfrm>
          <a:prstGeom prst="rect">
            <a:avLst/>
          </a:prstGeom>
          <a:noFill/>
        </p:spPr>
      </p:pic>
      <p:pic>
        <p:nvPicPr>
          <p:cNvPr id="9" name="Slika 8" descr="Slika, ki vsebuje besede oseba, zid, zaprt prostor, oblačila&#10;&#10;Vsebina, ustvarjena z UI, morda ni pravilna.">
            <a:extLst>
              <a:ext uri="{FF2B5EF4-FFF2-40B4-BE49-F238E27FC236}">
                <a16:creationId xmlns:a16="http://schemas.microsoft.com/office/drawing/2014/main" xmlns="" id="{96196B68-876C-F952-4058-3A3324065679}"/>
              </a:ext>
            </a:extLst>
          </p:cNvPr>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5508104" y="1124744"/>
            <a:ext cx="3528392" cy="1975899"/>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899592" y="116632"/>
            <a:ext cx="6491064" cy="490066"/>
          </a:xfrm>
        </p:spPr>
        <p:txBody>
          <a:bodyPr>
            <a:normAutofit fontScale="90000"/>
          </a:bodyPr>
          <a:lstStyle/>
          <a:p>
            <a:r>
              <a:rPr lang="sl-SI" dirty="0" smtClean="0">
                <a:solidFill>
                  <a:srgbClr val="0000FF"/>
                </a:solidFill>
                <a:ea typeface="Times New Roman" pitchFamily="18" charset="0"/>
                <a:cs typeface="Arial" pitchFamily="34" charset="0"/>
              </a:rPr>
              <a:t>Kontraindikacije</a:t>
            </a:r>
            <a:endParaRPr lang="sl-SI" dirty="0">
              <a:solidFill>
                <a:srgbClr val="0070C0"/>
              </a:solidFill>
            </a:endParaRPr>
          </a:p>
        </p:txBody>
      </p:sp>
      <p:sp>
        <p:nvSpPr>
          <p:cNvPr id="3" name="Ograda vsebine 2"/>
          <p:cNvSpPr>
            <a:spLocks noGrp="1"/>
          </p:cNvSpPr>
          <p:nvPr>
            <p:ph idx="1"/>
          </p:nvPr>
        </p:nvSpPr>
        <p:spPr>
          <a:xfrm>
            <a:off x="251520" y="980728"/>
            <a:ext cx="8712968" cy="5616624"/>
          </a:xfrm>
        </p:spPr>
        <p:txBody>
          <a:bodyPr>
            <a:normAutofit fontScale="92500" lnSpcReduction="20000"/>
          </a:bodyPr>
          <a:lstStyle/>
          <a:p>
            <a:r>
              <a:rPr lang="sl-SI" sz="1600" dirty="0" smtClean="0"/>
              <a:t>Kontraindikacija (splošno) je kriterij za odložitev medicinskih ukrepov (uporabe določenega </a:t>
            </a:r>
            <a:br>
              <a:rPr lang="sl-SI" sz="1600" dirty="0" smtClean="0"/>
            </a:br>
            <a:r>
              <a:rPr lang="sl-SI" sz="1600" dirty="0" smtClean="0"/>
              <a:t>zdravila oz. postopka) zaradi stanja bolnika, določenih dejavnikov ali drugih okoliščin. </a:t>
            </a:r>
            <a:br>
              <a:rPr lang="sl-SI" sz="1600" dirty="0" smtClean="0"/>
            </a:br>
            <a:r>
              <a:rPr lang="sl-SI" sz="1600" dirty="0" smtClean="0"/>
              <a:t>Kontraindikacije so lahko določene bolezni, alergije, neželeni učinki, starost, </a:t>
            </a:r>
            <a:r>
              <a:rPr lang="sl-SI" sz="1600" dirty="0" err="1" smtClean="0"/>
              <a:t>predizpozicije</a:t>
            </a:r>
            <a:r>
              <a:rPr lang="sl-SI" sz="1600" dirty="0" smtClean="0"/>
              <a:t> … </a:t>
            </a:r>
          </a:p>
          <a:p>
            <a:endParaRPr lang="sl-SI" sz="1600" dirty="0" smtClean="0"/>
          </a:p>
          <a:p>
            <a:pPr>
              <a:buNone/>
            </a:pPr>
            <a:r>
              <a:rPr lang="sl-SI" sz="1600" b="1" dirty="0" smtClean="0"/>
              <a:t>            Seznam kontraindikacij za </a:t>
            </a:r>
            <a:r>
              <a:rPr lang="sl-SI" sz="1600" b="1" dirty="0" err="1" smtClean="0"/>
              <a:t>Senso</a:t>
            </a:r>
            <a:endParaRPr lang="sl-SI" sz="1600" b="1" dirty="0" smtClean="0"/>
          </a:p>
          <a:p>
            <a:r>
              <a:rPr lang="sl-SI" sz="1600" dirty="0" smtClean="0"/>
              <a:t>poškodbe na obrazu (npr. gnojne rane), otekline ali edemi,</a:t>
            </a:r>
          </a:p>
          <a:p>
            <a:r>
              <a:rPr lang="sl-SI" sz="1600" dirty="0" smtClean="0"/>
              <a:t>različni ekcemi ali druga kožna obolenja, </a:t>
            </a:r>
          </a:p>
          <a:p>
            <a:r>
              <a:rPr lang="sl-SI" sz="1600" dirty="0" smtClean="0"/>
              <a:t>kožna vnetja ali druga akutna stanja na obrazu,</a:t>
            </a:r>
          </a:p>
          <a:p>
            <a:r>
              <a:rPr lang="sl-SI" sz="1600" dirty="0" smtClean="0"/>
              <a:t>zlomi ali odprte rane na obrazu,</a:t>
            </a:r>
          </a:p>
          <a:p>
            <a:r>
              <a:rPr lang="sl-SI" sz="1600" dirty="0" smtClean="0"/>
              <a:t>anevrizme, </a:t>
            </a:r>
          </a:p>
          <a:p>
            <a:r>
              <a:rPr lang="sl-SI" sz="1600" dirty="0" smtClean="0"/>
              <a:t>tromboza,</a:t>
            </a:r>
          </a:p>
          <a:p>
            <a:r>
              <a:rPr lang="sl-SI" sz="1600" dirty="0" smtClean="0"/>
              <a:t>teža srčna obolenja,</a:t>
            </a:r>
          </a:p>
          <a:p>
            <a:r>
              <a:rPr lang="sl-SI" sz="1600" dirty="0" smtClean="0"/>
              <a:t>sveži srčni infarkt ali možganska kap,</a:t>
            </a:r>
          </a:p>
          <a:p>
            <a:r>
              <a:rPr lang="sl-SI" sz="1600" dirty="0" smtClean="0"/>
              <a:t>vročinska stanja ki se ne odzivajo na metode ali zdravila,</a:t>
            </a:r>
          </a:p>
          <a:p>
            <a:r>
              <a:rPr lang="sl-SI" sz="1600" dirty="0" smtClean="0"/>
              <a:t>bolezni, pri katerih je potrebna takojšnja operacija (npr. akutno vnetje slepiča, </a:t>
            </a:r>
            <a:br>
              <a:rPr lang="sl-SI" sz="1600" dirty="0" smtClean="0"/>
            </a:br>
            <a:r>
              <a:rPr lang="sl-SI" sz="1600" dirty="0" smtClean="0"/>
              <a:t>predrtje votlih organov, mehanska poškodba vranice …),</a:t>
            </a:r>
          </a:p>
          <a:p>
            <a:r>
              <a:rPr lang="sl-SI" sz="1600" dirty="0" smtClean="0"/>
              <a:t>epilepsija,</a:t>
            </a:r>
          </a:p>
          <a:p>
            <a:r>
              <a:rPr lang="sl-SI" sz="1600" dirty="0" smtClean="0"/>
              <a:t>alkoholiziranost ali psihoaktivne snovi,</a:t>
            </a:r>
          </a:p>
          <a:p>
            <a:r>
              <a:rPr lang="sl-SI" sz="1600" dirty="0" smtClean="0"/>
              <a:t>psihoze, shizofrenija, paranoja, odklop od realnosti, </a:t>
            </a:r>
          </a:p>
          <a:p>
            <a:r>
              <a:rPr lang="sl-SI" sz="1600" dirty="0" smtClean="0"/>
              <a:t>maligni tumorji,</a:t>
            </a:r>
          </a:p>
          <a:p>
            <a:r>
              <a:rPr lang="sl-SI" sz="1600" dirty="0" smtClean="0"/>
              <a:t>problematična nosečnost.</a:t>
            </a:r>
          </a:p>
          <a:p>
            <a:pPr>
              <a:buNone/>
            </a:pPr>
            <a:endParaRPr lang="sl-SI" sz="1600" dirty="0" smtClean="0"/>
          </a:p>
          <a:p>
            <a:pPr>
              <a:buNone/>
            </a:pPr>
            <a:r>
              <a:rPr lang="sl-SI" sz="1600" dirty="0" smtClean="0"/>
              <a:t>  =   Čez kontraindikacije je dovoljeno delati samo z dovoljenjem zdravnika.</a:t>
            </a:r>
          </a:p>
          <a:p>
            <a:endParaRPr lang="sl-SI" dirty="0"/>
          </a:p>
        </p:txBody>
      </p:sp>
      <p:sp>
        <p:nvSpPr>
          <p:cNvPr id="19458" name="AutoShape 2" descr="Mislite, da zardevate, v resnici pa imate to bolezen - Med.Over.Net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l-SI"/>
          </a:p>
        </p:txBody>
      </p:sp>
      <p:pic>
        <p:nvPicPr>
          <p:cNvPr id="19459" name="Picture 3" descr="C:\Users\Kolarski\Desktop\123.jpg"/>
          <p:cNvPicPr>
            <a:picLocks noChangeAspect="1" noChangeArrowheads="1"/>
          </p:cNvPicPr>
          <p:nvPr/>
        </p:nvPicPr>
        <p:blipFill>
          <a:blip r:embed="rId2" cstate="print"/>
          <a:srcRect/>
          <a:stretch>
            <a:fillRect/>
          </a:stretch>
        </p:blipFill>
        <p:spPr bwMode="auto">
          <a:xfrm>
            <a:off x="5364088" y="2924944"/>
            <a:ext cx="1771397" cy="1107123"/>
          </a:xfrm>
          <a:prstGeom prst="rect">
            <a:avLst/>
          </a:prstGeom>
          <a:noFill/>
        </p:spPr>
      </p:pic>
      <p:sp>
        <p:nvSpPr>
          <p:cNvPr id="19461" name="AutoShape 5" descr="Otekanje, ki je lahko nevarno | Vizita.s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l-SI"/>
          </a:p>
        </p:txBody>
      </p:sp>
      <p:sp>
        <p:nvSpPr>
          <p:cNvPr id="19463" name="AutoShape 7" descr="Otekanje, ki je lahko nevarno | Vizita.s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l-SI"/>
          </a:p>
        </p:txBody>
      </p:sp>
      <p:pic>
        <p:nvPicPr>
          <p:cNvPr id="19464" name="Picture 8" descr="C:\Users\Kolarski\Desktop\234.jpg"/>
          <p:cNvPicPr>
            <a:picLocks noChangeAspect="1" noChangeArrowheads="1"/>
          </p:cNvPicPr>
          <p:nvPr/>
        </p:nvPicPr>
        <p:blipFill>
          <a:blip r:embed="rId3" cstate="print"/>
          <a:srcRect/>
          <a:stretch>
            <a:fillRect/>
          </a:stretch>
        </p:blipFill>
        <p:spPr bwMode="auto">
          <a:xfrm>
            <a:off x="7199784" y="2852936"/>
            <a:ext cx="1944216" cy="936104"/>
          </a:xfrm>
          <a:prstGeom prst="rect">
            <a:avLst/>
          </a:prstGeom>
          <a:noFill/>
        </p:spPr>
      </p:pic>
      <p:sp>
        <p:nvSpPr>
          <p:cNvPr id="19466" name="AutoShape 10" descr="Preveri znanje: Prepoznate izpuščaj in veste, kdaj morate takoj k  zdravniku? - Med.Over.Net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l-SI"/>
          </a:p>
        </p:txBody>
      </p:sp>
      <p:pic>
        <p:nvPicPr>
          <p:cNvPr id="19467" name="Picture 11" descr="C:\Users\Kolarski\Desktop\345.jpg"/>
          <p:cNvPicPr>
            <a:picLocks noChangeAspect="1" noChangeArrowheads="1"/>
          </p:cNvPicPr>
          <p:nvPr/>
        </p:nvPicPr>
        <p:blipFill>
          <a:blip r:embed="rId4" cstate="print"/>
          <a:srcRect/>
          <a:stretch>
            <a:fillRect/>
          </a:stretch>
        </p:blipFill>
        <p:spPr bwMode="auto">
          <a:xfrm>
            <a:off x="5508104" y="1700808"/>
            <a:ext cx="1733074" cy="1080120"/>
          </a:xfrm>
          <a:prstGeom prst="rect">
            <a:avLst/>
          </a:prstGeom>
          <a:noFill/>
        </p:spPr>
      </p:pic>
      <p:sp>
        <p:nvSpPr>
          <p:cNvPr id="19469" name="AutoShape 13" descr="Kdaj zdravimo anevrizmo? - venula.s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l-SI"/>
          </a:p>
        </p:txBody>
      </p:sp>
      <p:pic>
        <p:nvPicPr>
          <p:cNvPr id="19471" name="Picture 15" descr="C:\Users\Kolarski\Desktop\4567.jpg"/>
          <p:cNvPicPr>
            <a:picLocks noChangeAspect="1" noChangeArrowheads="1"/>
          </p:cNvPicPr>
          <p:nvPr/>
        </p:nvPicPr>
        <p:blipFill>
          <a:blip r:embed="rId5" cstate="print"/>
          <a:srcRect/>
          <a:stretch>
            <a:fillRect/>
          </a:stretch>
        </p:blipFill>
        <p:spPr bwMode="auto">
          <a:xfrm>
            <a:off x="3419873" y="2852936"/>
            <a:ext cx="432048" cy="576806"/>
          </a:xfrm>
          <a:prstGeom prst="rect">
            <a:avLst/>
          </a:prstGeom>
          <a:noFill/>
        </p:spPr>
      </p:pic>
      <p:sp>
        <p:nvSpPr>
          <p:cNvPr id="19473" name="AutoShape 17" descr="Kako deluje slepič"/>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l-SI"/>
          </a:p>
        </p:txBody>
      </p:sp>
      <p:pic>
        <p:nvPicPr>
          <p:cNvPr id="19474" name="Picture 18" descr="C:\Users\Kolarski\Desktop\123.jpg"/>
          <p:cNvPicPr>
            <a:picLocks noChangeAspect="1" noChangeArrowheads="1"/>
          </p:cNvPicPr>
          <p:nvPr/>
        </p:nvPicPr>
        <p:blipFill>
          <a:blip r:embed="rId6" cstate="print"/>
          <a:srcRect/>
          <a:stretch>
            <a:fillRect/>
          </a:stretch>
        </p:blipFill>
        <p:spPr bwMode="auto">
          <a:xfrm>
            <a:off x="6084168" y="4365104"/>
            <a:ext cx="1401386" cy="792088"/>
          </a:xfrm>
          <a:prstGeom prst="rect">
            <a:avLst/>
          </a:prstGeom>
          <a:noFill/>
        </p:spPr>
      </p:pic>
      <p:pic>
        <p:nvPicPr>
          <p:cNvPr id="19460" name="Picture 4" descr="https://upload.wikimedia.org/wikipedia/commons/thumb/a/ae/Star_of_life.svg/200px-Star_of_life.svg.png"/>
          <p:cNvPicPr>
            <a:picLocks noChangeAspect="1" noChangeArrowheads="1"/>
          </p:cNvPicPr>
          <p:nvPr/>
        </p:nvPicPr>
        <p:blipFill>
          <a:blip r:embed="rId7" cstate="print"/>
          <a:srcRect/>
          <a:stretch>
            <a:fillRect/>
          </a:stretch>
        </p:blipFill>
        <p:spPr bwMode="auto">
          <a:xfrm>
            <a:off x="7524328" y="5517232"/>
            <a:ext cx="1240445" cy="1203233"/>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grada vsebine 2"/>
          <p:cNvSpPr>
            <a:spLocks noGrp="1"/>
          </p:cNvSpPr>
          <p:nvPr>
            <p:ph idx="1"/>
          </p:nvPr>
        </p:nvSpPr>
        <p:spPr>
          <a:xfrm>
            <a:off x="0" y="548680"/>
            <a:ext cx="9144000" cy="6120680"/>
          </a:xfrm>
        </p:spPr>
        <p:txBody>
          <a:bodyPr>
            <a:normAutofit fontScale="25000" lnSpcReduction="20000"/>
          </a:bodyPr>
          <a:lstStyle/>
          <a:p>
            <a:pPr>
              <a:buNone/>
            </a:pPr>
            <a:r>
              <a:rPr lang="sl-SI" sz="4200" b="1" dirty="0" smtClean="0"/>
              <a:t>           </a:t>
            </a:r>
            <a:r>
              <a:rPr lang="sl-SI" sz="6400" dirty="0" smtClean="0"/>
              <a:t>Reakcije na metodo </a:t>
            </a:r>
            <a:r>
              <a:rPr lang="sl-SI" sz="6400" dirty="0" err="1" smtClean="0"/>
              <a:t>Senso</a:t>
            </a:r>
            <a:r>
              <a:rPr lang="sl-SI" sz="6400" dirty="0" smtClean="0"/>
              <a:t> so večinoma prijetne toda redkokdaj so tudi neprijetne, </a:t>
            </a:r>
            <a:br>
              <a:rPr lang="sl-SI" sz="6400" dirty="0" smtClean="0"/>
            </a:br>
            <a:r>
              <a:rPr lang="sl-SI" sz="6400" dirty="0" smtClean="0"/>
              <a:t>a so prehodnega značaja in trajajo lahko le nekaj ur, največ pa dan ali dva.</a:t>
            </a:r>
          </a:p>
          <a:p>
            <a:pPr>
              <a:buNone/>
            </a:pPr>
            <a:r>
              <a:rPr lang="sl-SI" sz="6400" dirty="0" smtClean="0"/>
              <a:t>       Možne reakcije so lahko zelo različne; se pojavijo v manj kot 3 % pacientov.</a:t>
            </a:r>
          </a:p>
          <a:p>
            <a:pPr>
              <a:buNone/>
            </a:pPr>
            <a:r>
              <a:rPr lang="sl-SI" sz="6400" dirty="0" smtClean="0"/>
              <a:t>       Utrujenost ali poživljenost, slab spanec, odličen spanec, smrdeči izločki: </a:t>
            </a:r>
            <a:br>
              <a:rPr lang="sl-SI" sz="6400" dirty="0" smtClean="0"/>
            </a:br>
            <a:r>
              <a:rPr lang="sl-SI" sz="6400" dirty="0" smtClean="0"/>
              <a:t>pogostejše izločanje urina in blata, napenjanje, glavobol, povečano potenje </a:t>
            </a:r>
            <a:br>
              <a:rPr lang="sl-SI" sz="6400" dirty="0" smtClean="0"/>
            </a:br>
            <a:r>
              <a:rPr lang="sl-SI" sz="6400" dirty="0" smtClean="0"/>
              <a:t>po vsem telesu, povečanje izločanja sluzi iz nosu ali iz črevesja, povečano </a:t>
            </a:r>
            <a:br>
              <a:rPr lang="sl-SI" sz="6400" dirty="0" smtClean="0"/>
            </a:br>
            <a:r>
              <a:rPr lang="sl-SI" sz="6400" dirty="0" smtClean="0"/>
              <a:t>izločanje ušesnega masla, vaginalni izcedek, čiščenje starih ran, izcedek iz </a:t>
            </a:r>
            <a:br>
              <a:rPr lang="sl-SI" sz="6400" dirty="0" smtClean="0"/>
            </a:br>
            <a:r>
              <a:rPr lang="sl-SI" sz="6400" dirty="0" smtClean="0"/>
              <a:t>oči pojav kožnih mehurčkov ali rdečin, bolečine na refleksni coni, bolečine </a:t>
            </a:r>
            <a:br>
              <a:rPr lang="sl-SI" sz="6400" dirty="0" smtClean="0"/>
            </a:br>
            <a:r>
              <a:rPr lang="sl-SI" sz="6400" dirty="0" smtClean="0"/>
              <a:t>v organu, ki je zdravstveno prizadet in smo ga delali, očesni ječmen, herpes, </a:t>
            </a:r>
            <a:br>
              <a:rPr lang="sl-SI" sz="6400" dirty="0" smtClean="0"/>
            </a:br>
            <a:r>
              <a:rPr lang="sl-SI" sz="6400" dirty="0" smtClean="0"/>
              <a:t>bruhanje, ponovitev zdravstvenih težav, ponoven izbruh stare ali kronične </a:t>
            </a:r>
            <a:br>
              <a:rPr lang="sl-SI" sz="6400" dirty="0" smtClean="0"/>
            </a:br>
            <a:r>
              <a:rPr lang="sl-SI" sz="6400" dirty="0" smtClean="0"/>
              <a:t>                                  bolezni, vročina, prehladu podobni simptomi, zobobol, </a:t>
            </a:r>
            <a:br>
              <a:rPr lang="sl-SI" sz="6400" dirty="0" smtClean="0"/>
            </a:br>
            <a:r>
              <a:rPr lang="sl-SI" sz="6400" dirty="0" smtClean="0"/>
              <a:t>                                  težke noge, lahke noge, izražanje čustev: jok, smeh, jeza, </a:t>
            </a:r>
            <a:br>
              <a:rPr lang="sl-SI" sz="6400" dirty="0" smtClean="0"/>
            </a:br>
            <a:r>
              <a:rPr lang="sl-SI" sz="6400" dirty="0" smtClean="0"/>
              <a:t>                                  iskrenost do samega sebe, boljši stik s sabo in ljubeč odnos </a:t>
            </a:r>
            <a:br>
              <a:rPr lang="sl-SI" sz="6400" dirty="0" smtClean="0"/>
            </a:br>
            <a:r>
              <a:rPr lang="sl-SI" sz="6400" dirty="0" smtClean="0"/>
              <a:t>                                  do sebe, odločitev za kvalitetno spremembo življenja.</a:t>
            </a:r>
          </a:p>
          <a:p>
            <a:pPr>
              <a:buNone/>
            </a:pPr>
            <a:endParaRPr lang="sl-SI" sz="6400" dirty="0" smtClean="0"/>
          </a:p>
          <a:p>
            <a:pPr>
              <a:buNone/>
            </a:pPr>
            <a:r>
              <a:rPr lang="sl-SI" sz="6400" dirty="0" smtClean="0"/>
              <a:t>    </a:t>
            </a:r>
          </a:p>
          <a:p>
            <a:pPr>
              <a:buNone/>
            </a:pPr>
            <a:endParaRPr lang="sl-SI" sz="6400" dirty="0" smtClean="0"/>
          </a:p>
          <a:p>
            <a:pPr>
              <a:buNone/>
            </a:pPr>
            <a:r>
              <a:rPr lang="sl-SI" sz="6400" dirty="0" smtClean="0"/>
              <a:t>      =   Pred </a:t>
            </a:r>
            <a:r>
              <a:rPr lang="sl-SI" sz="6400" dirty="0" err="1" smtClean="0"/>
              <a:t>tretmajem</a:t>
            </a:r>
            <a:r>
              <a:rPr lang="sl-SI" sz="6400" dirty="0" smtClean="0"/>
              <a:t> obvezno vprašamo stranko ali ima kakšne zdravstvene težave.</a:t>
            </a:r>
            <a:r>
              <a:rPr lang="sl-SI" sz="6400" b="1" dirty="0" smtClean="0"/>
              <a:t> </a:t>
            </a:r>
            <a:br>
              <a:rPr lang="sl-SI" sz="6400" b="1" dirty="0" smtClean="0"/>
            </a:br>
            <a:endParaRPr lang="sl-SI" sz="6400" b="1" dirty="0" smtClean="0"/>
          </a:p>
          <a:p>
            <a:r>
              <a:rPr lang="sl-SI" sz="6400" dirty="0" smtClean="0"/>
              <a:t>Kombinacija </a:t>
            </a:r>
            <a:r>
              <a:rPr lang="sl-SI" sz="6400" dirty="0" err="1" smtClean="0"/>
              <a:t>refleksoterapije</a:t>
            </a:r>
            <a:r>
              <a:rPr lang="sl-SI" sz="6400" dirty="0" smtClean="0"/>
              <a:t> z drugimi metodami zagotovo poveča učinkovitost terapije </a:t>
            </a:r>
            <a:br>
              <a:rPr lang="sl-SI" sz="6400" dirty="0" smtClean="0"/>
            </a:br>
            <a:r>
              <a:rPr lang="sl-SI" sz="6400" dirty="0" smtClean="0"/>
              <a:t>in pospeši proces zdravljenja. Zaželeno je da je o tem seznanjen strankin terapevt ali </a:t>
            </a:r>
            <a:br>
              <a:rPr lang="sl-SI" sz="6400" dirty="0" smtClean="0"/>
            </a:br>
            <a:r>
              <a:rPr lang="sl-SI" sz="6400" dirty="0" smtClean="0"/>
              <a:t>zdravnik, da preveri morebitne kontraindikacije ali neželene učinke.</a:t>
            </a:r>
          </a:p>
          <a:p>
            <a:pPr>
              <a:buNone/>
            </a:pPr>
            <a:endParaRPr lang="sl-SI" sz="6400" dirty="0" smtClean="0"/>
          </a:p>
          <a:p>
            <a:r>
              <a:rPr lang="sl-SI" sz="6400" dirty="0" smtClean="0"/>
              <a:t>Če je kakšna kronična ali resna bolezen, se je treba posvetovati s svojim zdravnikom.</a:t>
            </a:r>
          </a:p>
          <a:p>
            <a:pPr>
              <a:buNone/>
            </a:pPr>
            <a:endParaRPr lang="sl-SI" sz="6400" dirty="0" smtClean="0"/>
          </a:p>
          <a:p>
            <a:r>
              <a:rPr lang="sl-SI" sz="6400" dirty="0" smtClean="0"/>
              <a:t>Različni obliki </a:t>
            </a:r>
            <a:r>
              <a:rPr lang="sl-SI" sz="6400" dirty="0" err="1" smtClean="0"/>
              <a:t>refleksoterapije</a:t>
            </a:r>
            <a:r>
              <a:rPr lang="sl-SI" sz="6400" dirty="0" smtClean="0"/>
              <a:t> spadajo pod alternativno ali dopolnilno medicino. </a:t>
            </a:r>
            <a:br>
              <a:rPr lang="sl-SI" sz="6400" dirty="0" smtClean="0"/>
            </a:br>
            <a:r>
              <a:rPr lang="sl-SI" sz="6400" dirty="0" smtClean="0"/>
              <a:t>To pomeni, da se lahko uporablja skupaj s klasično medicino, vendar ne nadomešča </a:t>
            </a:r>
            <a:br>
              <a:rPr lang="sl-SI" sz="6400" dirty="0" smtClean="0"/>
            </a:br>
            <a:r>
              <a:rPr lang="sl-SI" sz="6400" dirty="0" smtClean="0"/>
              <a:t>uradne zdravniške diagnoze in zdravljenja.</a:t>
            </a:r>
          </a:p>
        </p:txBody>
      </p:sp>
      <p:sp>
        <p:nvSpPr>
          <p:cNvPr id="4" name="Pravokotnik 3"/>
          <p:cNvSpPr/>
          <p:nvPr/>
        </p:nvSpPr>
        <p:spPr>
          <a:xfrm>
            <a:off x="2339752" y="0"/>
            <a:ext cx="3607911" cy="461665"/>
          </a:xfrm>
          <a:prstGeom prst="rect">
            <a:avLst/>
          </a:prstGeom>
        </p:spPr>
        <p:txBody>
          <a:bodyPr wrap="none">
            <a:spAutoFit/>
          </a:bodyPr>
          <a:lstStyle/>
          <a:p>
            <a:r>
              <a:rPr lang="sl-SI" sz="2400" i="1" dirty="0" smtClean="0"/>
              <a:t>Možne reakcije po </a:t>
            </a:r>
            <a:r>
              <a:rPr lang="sl-SI" sz="2400" i="1" dirty="0" err="1" smtClean="0"/>
              <a:t>tretmaju</a:t>
            </a:r>
            <a:endParaRPr lang="sl-SI" sz="2400" dirty="0"/>
          </a:p>
        </p:txBody>
      </p:sp>
      <p:pic>
        <p:nvPicPr>
          <p:cNvPr id="18434" name="Picture 2" descr="C:\Users\Kolarski\Desktop\no panic.png"/>
          <p:cNvPicPr>
            <a:picLocks noChangeAspect="1" noChangeArrowheads="1"/>
          </p:cNvPicPr>
          <p:nvPr/>
        </p:nvPicPr>
        <p:blipFill>
          <a:blip r:embed="rId2" cstate="print"/>
          <a:srcRect/>
          <a:stretch>
            <a:fillRect/>
          </a:stretch>
        </p:blipFill>
        <p:spPr bwMode="auto">
          <a:xfrm>
            <a:off x="7596336" y="908720"/>
            <a:ext cx="1436251" cy="1677927"/>
          </a:xfrm>
          <a:prstGeom prst="rect">
            <a:avLst/>
          </a:prstGeom>
          <a:noFill/>
        </p:spPr>
      </p:pic>
      <p:pic>
        <p:nvPicPr>
          <p:cNvPr id="18435" name="Picture 3" descr="C:\Users\Kolarski\Desktop\kaj pa.jpg"/>
          <p:cNvPicPr>
            <a:picLocks noChangeAspect="1" noChangeArrowheads="1"/>
          </p:cNvPicPr>
          <p:nvPr/>
        </p:nvPicPr>
        <p:blipFill>
          <a:blip r:embed="rId3" cstate="print"/>
          <a:srcRect/>
          <a:stretch>
            <a:fillRect/>
          </a:stretch>
        </p:blipFill>
        <p:spPr bwMode="auto">
          <a:xfrm>
            <a:off x="251520" y="2732943"/>
            <a:ext cx="1620778" cy="1080059"/>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3" descr="C:\Users\Kolarski\Desktop\step by step.jpg"/>
          <p:cNvPicPr>
            <a:picLocks noChangeAspect="1" noChangeArrowheads="1"/>
          </p:cNvPicPr>
          <p:nvPr/>
        </p:nvPicPr>
        <p:blipFill>
          <a:blip r:embed="rId2" cstate="print"/>
          <a:srcRect/>
          <a:stretch>
            <a:fillRect/>
          </a:stretch>
        </p:blipFill>
        <p:spPr bwMode="auto">
          <a:xfrm>
            <a:off x="6372200" y="2708920"/>
            <a:ext cx="2600325" cy="1762125"/>
          </a:xfrm>
          <a:prstGeom prst="rect">
            <a:avLst/>
          </a:prstGeom>
          <a:noFill/>
        </p:spPr>
      </p:pic>
      <p:sp>
        <p:nvSpPr>
          <p:cNvPr id="2" name="Naslov 1"/>
          <p:cNvSpPr>
            <a:spLocks noGrp="1"/>
          </p:cNvSpPr>
          <p:nvPr>
            <p:ph type="title"/>
          </p:nvPr>
        </p:nvSpPr>
        <p:spPr>
          <a:xfrm>
            <a:off x="2123728" y="0"/>
            <a:ext cx="4186808" cy="490066"/>
          </a:xfrm>
        </p:spPr>
        <p:txBody>
          <a:bodyPr>
            <a:normAutofit fontScale="90000"/>
          </a:bodyPr>
          <a:lstStyle/>
          <a:p>
            <a:r>
              <a:rPr lang="sl-SI" i="1" dirty="0" smtClean="0"/>
              <a:t>Praktični del</a:t>
            </a:r>
            <a:endParaRPr lang="sl-SI" i="1" dirty="0"/>
          </a:p>
        </p:txBody>
      </p:sp>
      <p:sp>
        <p:nvSpPr>
          <p:cNvPr id="3" name="Ograda vsebine 2"/>
          <p:cNvSpPr>
            <a:spLocks noGrp="1"/>
          </p:cNvSpPr>
          <p:nvPr>
            <p:ph idx="1"/>
          </p:nvPr>
        </p:nvSpPr>
        <p:spPr>
          <a:xfrm>
            <a:off x="0" y="620688"/>
            <a:ext cx="8229600" cy="4061048"/>
          </a:xfrm>
        </p:spPr>
        <p:txBody>
          <a:bodyPr>
            <a:normAutofit lnSpcReduction="10000"/>
          </a:bodyPr>
          <a:lstStyle/>
          <a:p>
            <a:pPr>
              <a:buNone/>
            </a:pPr>
            <a:endParaRPr lang="sl-SI" sz="2400" dirty="0" smtClean="0"/>
          </a:p>
          <a:p>
            <a:pPr>
              <a:buFontTx/>
              <a:buChar char="-"/>
            </a:pPr>
            <a:r>
              <a:rPr lang="sl-SI" sz="2400" dirty="0" smtClean="0"/>
              <a:t>Najprej se pogovorimo s stranko, ji prisluhnemo; </a:t>
            </a:r>
            <a:br>
              <a:rPr lang="sl-SI" sz="2400" dirty="0" smtClean="0"/>
            </a:br>
            <a:r>
              <a:rPr lang="sl-SI" sz="2400" dirty="0" smtClean="0"/>
              <a:t>jo začutimo, se potrudimo, da tudi ona začuti nas.</a:t>
            </a:r>
          </a:p>
          <a:p>
            <a:pPr>
              <a:buFontTx/>
              <a:buChar char="-"/>
            </a:pPr>
            <a:r>
              <a:rPr lang="sl-SI" sz="2400" dirty="0" smtClean="0"/>
              <a:t>Potem seznanimo stranko s potekom in z namenom </a:t>
            </a:r>
            <a:br>
              <a:rPr lang="sl-SI" sz="2400" dirty="0" smtClean="0"/>
            </a:br>
            <a:r>
              <a:rPr lang="sl-SI" sz="2400" dirty="0" smtClean="0"/>
              <a:t>našega dela.</a:t>
            </a:r>
          </a:p>
          <a:p>
            <a:pPr>
              <a:buFontTx/>
              <a:buChar char="-"/>
            </a:pPr>
            <a:r>
              <a:rPr lang="sl-SI" sz="2400" dirty="0" smtClean="0"/>
              <a:t>Pred </a:t>
            </a:r>
            <a:r>
              <a:rPr lang="sl-SI" sz="2400" dirty="0" err="1" smtClean="0"/>
              <a:t>tretmajem</a:t>
            </a:r>
            <a:r>
              <a:rPr lang="sl-SI" sz="2400" dirty="0" smtClean="0"/>
              <a:t> stranka naj odstrani ličila in umije obraz </a:t>
            </a:r>
            <a:br>
              <a:rPr lang="sl-SI" sz="2400" dirty="0" smtClean="0"/>
            </a:br>
            <a:r>
              <a:rPr lang="sl-SI" sz="2400" dirty="0" smtClean="0"/>
              <a:t>mi pa poskrbimo za čistočo svojih rok; </a:t>
            </a:r>
            <a:br>
              <a:rPr lang="sl-SI" sz="2400" dirty="0" smtClean="0"/>
            </a:br>
            <a:r>
              <a:rPr lang="sl-SI" sz="2400" dirty="0" smtClean="0"/>
              <a:t>potem ji lahko nežno zmasiramo celoten obraz.</a:t>
            </a:r>
          </a:p>
          <a:p>
            <a:pPr>
              <a:buFontTx/>
              <a:buChar char="-"/>
            </a:pPr>
            <a:r>
              <a:rPr lang="sl-SI" sz="2400" dirty="0" smtClean="0"/>
              <a:t>Šele potem se lotimo limfne drenaže,</a:t>
            </a:r>
            <a:br>
              <a:rPr lang="sl-SI" sz="2400" dirty="0" smtClean="0"/>
            </a:br>
            <a:r>
              <a:rPr lang="sl-SI" sz="2400" dirty="0" smtClean="0"/>
              <a:t>masaže refleksnih con in </a:t>
            </a:r>
            <a:br>
              <a:rPr lang="sl-SI" sz="2400" dirty="0" smtClean="0"/>
            </a:br>
            <a:r>
              <a:rPr lang="sl-SI" sz="2400" dirty="0" smtClean="0"/>
              <a:t>stimulacije akupunkturnih točk.</a:t>
            </a:r>
            <a:endParaRPr lang="sl-SI" dirty="0"/>
          </a:p>
        </p:txBody>
      </p:sp>
      <p:sp>
        <p:nvSpPr>
          <p:cNvPr id="4" name="Pravokotnik 3"/>
          <p:cNvSpPr/>
          <p:nvPr/>
        </p:nvSpPr>
        <p:spPr>
          <a:xfrm>
            <a:off x="4139952" y="4919008"/>
            <a:ext cx="5004048" cy="1754326"/>
          </a:xfrm>
          <a:prstGeom prst="rect">
            <a:avLst/>
          </a:prstGeom>
        </p:spPr>
        <p:txBody>
          <a:bodyPr wrap="square">
            <a:spAutoFit/>
          </a:bodyPr>
          <a:lstStyle/>
          <a:p>
            <a:r>
              <a:rPr lang="sl-SI" dirty="0" smtClean="0"/>
              <a:t>Za uspešno izvedbo se je treba le naučiti lokacijo   </a:t>
            </a:r>
            <a:br>
              <a:rPr lang="sl-SI" dirty="0" smtClean="0"/>
            </a:br>
            <a:r>
              <a:rPr lang="sl-SI" dirty="0" smtClean="0"/>
              <a:t>refleksnih con in točk ter način njihove stimulacije.</a:t>
            </a:r>
          </a:p>
          <a:p>
            <a:r>
              <a:rPr lang="sl-SI" dirty="0" smtClean="0"/>
              <a:t/>
            </a:r>
            <a:br>
              <a:rPr lang="sl-SI" dirty="0" smtClean="0"/>
            </a:br>
            <a:r>
              <a:rPr lang="sl-SI" dirty="0" smtClean="0"/>
              <a:t>                      Metoda </a:t>
            </a:r>
            <a:r>
              <a:rPr lang="sl-SI" dirty="0" err="1" smtClean="0"/>
              <a:t>Senso</a:t>
            </a:r>
            <a:r>
              <a:rPr lang="sl-SI" dirty="0" smtClean="0"/>
              <a:t> je zelo enostavna, </a:t>
            </a:r>
            <a:br>
              <a:rPr lang="sl-SI" dirty="0" smtClean="0"/>
            </a:br>
            <a:r>
              <a:rPr lang="sl-SI" dirty="0" smtClean="0"/>
              <a:t>                      po Ockhamovem sistemu enostavnosti,</a:t>
            </a:r>
            <a:br>
              <a:rPr lang="sl-SI" dirty="0" smtClean="0"/>
            </a:br>
            <a:r>
              <a:rPr lang="sl-SI" dirty="0" smtClean="0"/>
              <a:t>                      se izogibamo odvečnem balastu.</a:t>
            </a:r>
            <a:endParaRPr lang="sl-SI" dirty="0"/>
          </a:p>
        </p:txBody>
      </p:sp>
      <p:sp>
        <p:nvSpPr>
          <p:cNvPr id="17410" name="AutoShape 2" descr="Step By Step Images – Browse 5,677,812 Stock Photos, Vectors, and Video |  Adobe Stoc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l-SI"/>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683568" y="0"/>
            <a:ext cx="3528392" cy="490066"/>
          </a:xfrm>
        </p:spPr>
        <p:txBody>
          <a:bodyPr>
            <a:noAutofit/>
          </a:bodyPr>
          <a:lstStyle/>
          <a:p>
            <a:r>
              <a:rPr lang="sl-SI" sz="3600" dirty="0" smtClean="0"/>
              <a:t>Masaža obraza</a:t>
            </a:r>
            <a:endParaRPr lang="sl-SI" sz="3600" dirty="0"/>
          </a:p>
        </p:txBody>
      </p:sp>
      <p:pic>
        <p:nvPicPr>
          <p:cNvPr id="3074" name="Picture 2" descr="C:\Users\Kolarski\Desktop\face.jpg"/>
          <p:cNvPicPr>
            <a:picLocks noGrp="1" noChangeAspect="1" noChangeArrowheads="1"/>
          </p:cNvPicPr>
          <p:nvPr>
            <p:ph idx="1"/>
          </p:nvPr>
        </p:nvPicPr>
        <p:blipFill>
          <a:blip r:embed="rId3" cstate="print"/>
          <a:srcRect/>
          <a:stretch>
            <a:fillRect/>
          </a:stretch>
        </p:blipFill>
        <p:spPr bwMode="auto">
          <a:xfrm>
            <a:off x="323528" y="620688"/>
            <a:ext cx="3852625" cy="2563746"/>
          </a:xfrm>
          <a:prstGeom prst="rect">
            <a:avLst/>
          </a:prstGeom>
          <a:noFill/>
        </p:spPr>
      </p:pic>
      <p:sp>
        <p:nvSpPr>
          <p:cNvPr id="4" name="Pravokotnik 3"/>
          <p:cNvSpPr/>
          <p:nvPr/>
        </p:nvSpPr>
        <p:spPr>
          <a:xfrm>
            <a:off x="4427984" y="188640"/>
            <a:ext cx="4716016" cy="2308324"/>
          </a:xfrm>
          <a:prstGeom prst="rect">
            <a:avLst/>
          </a:prstGeom>
        </p:spPr>
        <p:txBody>
          <a:bodyPr wrap="square">
            <a:spAutoFit/>
          </a:bodyPr>
          <a:lstStyle/>
          <a:p>
            <a:r>
              <a:rPr lang="sl-SI" sz="1600" dirty="0" smtClean="0"/>
              <a:t>je namenjena sprostitvi telesa in uma.</a:t>
            </a:r>
          </a:p>
          <a:p>
            <a:r>
              <a:rPr lang="sl-SI" sz="1600" dirty="0" smtClean="0"/>
              <a:t>Masiramo počasi, ne uporabljamo hitrih in močnih gibov masiranja.</a:t>
            </a:r>
          </a:p>
          <a:p>
            <a:r>
              <a:rPr lang="sl-SI" sz="1600" dirty="0" smtClean="0"/>
              <a:t>Pri masaži obraza uporabimo kreme, ki so namenjene za obraz, vendar niso hitro vpojne, zato da roka lepše drsi po površini. Lahko pa dodamo samo nekaj kapljic olja, nežnega in sproščujočega vonja. Obraz masiramo iz sredine navzven, to se pravi iz </a:t>
            </a:r>
            <a:r>
              <a:rPr lang="sl-SI" sz="1600" dirty="0" err="1" smtClean="0"/>
              <a:t>medialnega</a:t>
            </a:r>
            <a:r>
              <a:rPr lang="sl-SI" sz="1600" dirty="0" smtClean="0"/>
              <a:t> proti lateralnemu, zunanjemu delu.</a:t>
            </a:r>
          </a:p>
        </p:txBody>
      </p:sp>
      <p:sp>
        <p:nvSpPr>
          <p:cNvPr id="10" name="Pravokotnik 9"/>
          <p:cNvSpPr/>
          <p:nvPr/>
        </p:nvSpPr>
        <p:spPr>
          <a:xfrm>
            <a:off x="3707904" y="3717032"/>
            <a:ext cx="5436096" cy="1892826"/>
          </a:xfrm>
          <a:prstGeom prst="rect">
            <a:avLst/>
          </a:prstGeom>
        </p:spPr>
        <p:txBody>
          <a:bodyPr wrap="square">
            <a:spAutoFit/>
          </a:bodyPr>
          <a:lstStyle/>
          <a:p>
            <a:pPr lvl="0" eaLnBrk="0" fontAlgn="base" hangingPunct="0">
              <a:spcBef>
                <a:spcPct val="0"/>
              </a:spcBef>
              <a:spcAft>
                <a:spcPct val="0"/>
              </a:spcAft>
              <a:buFontTx/>
              <a:buAutoNum type="arabicPeriod"/>
            </a:pPr>
            <a:r>
              <a:rPr lang="sl-SI" sz="1300" dirty="0" smtClean="0">
                <a:solidFill>
                  <a:srgbClr val="000000"/>
                </a:solidFill>
                <a:cs typeface="Arial" pitchFamily="34" charset="0"/>
              </a:rPr>
              <a:t> Po celotni površini obraza nežno nanesemo ustrezno sredstvo za masažo.</a:t>
            </a:r>
            <a:endParaRPr lang="sl-SI" sz="1300" dirty="0" smtClean="0">
              <a:cs typeface="Arial" pitchFamily="34" charset="0"/>
            </a:endParaRPr>
          </a:p>
          <a:p>
            <a:pPr lvl="0" eaLnBrk="0" fontAlgn="base" hangingPunct="0">
              <a:spcBef>
                <a:spcPct val="0"/>
              </a:spcBef>
              <a:spcAft>
                <a:spcPct val="0"/>
              </a:spcAft>
              <a:buFontTx/>
              <a:buAutoNum type="arabicPeriod" startAt="2"/>
            </a:pPr>
            <a:r>
              <a:rPr lang="sl-SI" sz="1300" dirty="0" smtClean="0">
                <a:solidFill>
                  <a:srgbClr val="000000"/>
                </a:solidFill>
                <a:cs typeface="Arial" pitchFamily="34" charset="0"/>
              </a:rPr>
              <a:t> Pri glajenju čelo razdelimo na tri dele. Rob lasišča, sredina čela in rob obrvi. </a:t>
            </a:r>
            <a:br>
              <a:rPr lang="sl-SI" sz="1300" dirty="0" smtClean="0">
                <a:solidFill>
                  <a:srgbClr val="000000"/>
                </a:solidFill>
                <a:cs typeface="Arial" pitchFamily="34" charset="0"/>
              </a:rPr>
            </a:br>
            <a:r>
              <a:rPr lang="sl-SI" sz="1300" dirty="0" smtClean="0">
                <a:solidFill>
                  <a:srgbClr val="000000"/>
                </a:solidFill>
                <a:cs typeface="Arial" pitchFamily="34" charset="0"/>
              </a:rPr>
              <a:t>Potegi se začnejo na sredini čela in jih zaključimo na sencah s krožnimi gibi. Vse skupaj ponovimo 3x. Nadaljujemo pod očmi, na licih, pod nosom (naredimo račji kljun ustnic) in na bradi. Vsako glajenje začnemo od sredine, končamo na  sencah s krožnimi gibi.</a:t>
            </a:r>
          </a:p>
          <a:p>
            <a:pPr lvl="0" eaLnBrk="0" fontAlgn="base" hangingPunct="0">
              <a:spcBef>
                <a:spcPct val="0"/>
              </a:spcBef>
              <a:spcAft>
                <a:spcPct val="0"/>
              </a:spcAft>
              <a:buFontTx/>
              <a:buAutoNum type="arabicPeriod" startAt="3"/>
            </a:pPr>
            <a:r>
              <a:rPr lang="sl-SI" sz="1300" dirty="0" smtClean="0">
                <a:solidFill>
                  <a:srgbClr val="000000"/>
                </a:solidFill>
                <a:cs typeface="Arial" pitchFamily="34" charset="0"/>
              </a:rPr>
              <a:t> Z različnimi prijemi gnetenja obdelujemo celotni obraz; s tem izboljšamo cirkulacijo - gnetemo vsakič proti ušesom.</a:t>
            </a:r>
            <a:br>
              <a:rPr lang="sl-SI" sz="1300" dirty="0" smtClean="0">
                <a:solidFill>
                  <a:srgbClr val="000000"/>
                </a:solidFill>
                <a:cs typeface="Arial" pitchFamily="34" charset="0"/>
              </a:rPr>
            </a:br>
            <a:r>
              <a:rPr lang="sl-SI" sz="1300" dirty="0" smtClean="0">
                <a:solidFill>
                  <a:srgbClr val="000000"/>
                </a:solidFill>
                <a:cs typeface="Arial" pitchFamily="34" charset="0"/>
              </a:rPr>
              <a:t>4. Zaključimo z glajenjem.</a:t>
            </a:r>
            <a:endParaRPr lang="sl-SI" sz="1300" dirty="0" smtClean="0">
              <a:cs typeface="Arial" pitchFamily="34" charset="0"/>
            </a:endParaRPr>
          </a:p>
        </p:txBody>
      </p:sp>
      <p:sp>
        <p:nvSpPr>
          <p:cNvPr id="13" name="Pravokotnik 12"/>
          <p:cNvSpPr/>
          <p:nvPr/>
        </p:nvSpPr>
        <p:spPr>
          <a:xfrm>
            <a:off x="3995936" y="5805264"/>
            <a:ext cx="5004048" cy="523220"/>
          </a:xfrm>
          <a:prstGeom prst="rect">
            <a:avLst/>
          </a:prstGeom>
        </p:spPr>
        <p:txBody>
          <a:bodyPr wrap="square">
            <a:spAutoFit/>
          </a:bodyPr>
          <a:lstStyle/>
          <a:p>
            <a:pPr algn="ctr"/>
            <a:r>
              <a:rPr lang="sl-SI" sz="1400" dirty="0" smtClean="0">
                <a:solidFill>
                  <a:srgbClr val="0070C0"/>
                </a:solidFill>
                <a:cs typeface="Arial" pitchFamily="34" charset="0"/>
              </a:rPr>
              <a:t>Če smo dovolj vešči lahko izvajamo, usklajeno z dihanjem stranke, </a:t>
            </a:r>
            <a:br>
              <a:rPr lang="sl-SI" sz="1400" dirty="0" smtClean="0">
                <a:solidFill>
                  <a:srgbClr val="0070C0"/>
                </a:solidFill>
                <a:cs typeface="Arial" pitchFamily="34" charset="0"/>
              </a:rPr>
            </a:br>
            <a:r>
              <a:rPr lang="sl-SI" sz="1400" dirty="0" smtClean="0">
                <a:solidFill>
                  <a:srgbClr val="0070C0"/>
                </a:solidFill>
                <a:cs typeface="Arial" pitchFamily="34" charset="0"/>
              </a:rPr>
              <a:t>z odprto dlanjo potiske oz. pozibavanje v ročaj prsnice.</a:t>
            </a:r>
            <a:endParaRPr lang="sl-SI" sz="1400" dirty="0">
              <a:solidFill>
                <a:srgbClr val="0070C0"/>
              </a:solidFill>
            </a:endParaRPr>
          </a:p>
        </p:txBody>
      </p:sp>
      <p:sp>
        <p:nvSpPr>
          <p:cNvPr id="8" name="Pravokotnik 7"/>
          <p:cNvSpPr/>
          <p:nvPr/>
        </p:nvSpPr>
        <p:spPr>
          <a:xfrm>
            <a:off x="4499992" y="2780928"/>
            <a:ext cx="4067944" cy="646331"/>
          </a:xfrm>
          <a:prstGeom prst="rect">
            <a:avLst/>
          </a:prstGeom>
        </p:spPr>
        <p:txBody>
          <a:bodyPr wrap="square">
            <a:spAutoFit/>
          </a:bodyPr>
          <a:lstStyle/>
          <a:p>
            <a:pPr algn="ctr">
              <a:buNone/>
            </a:pPr>
            <a:r>
              <a:rPr lang="sl-SI" i="1" dirty="0" smtClean="0">
                <a:solidFill>
                  <a:schemeClr val="accent6">
                    <a:lumMod val="75000"/>
                  </a:schemeClr>
                </a:solidFill>
              </a:rPr>
              <a:t>Obraza pred </a:t>
            </a:r>
            <a:r>
              <a:rPr lang="sl-SI" i="1" dirty="0" err="1" smtClean="0">
                <a:solidFill>
                  <a:schemeClr val="accent6">
                    <a:lumMod val="75000"/>
                  </a:schemeClr>
                </a:solidFill>
              </a:rPr>
              <a:t>tretmajem</a:t>
            </a:r>
            <a:r>
              <a:rPr lang="sl-SI" i="1" dirty="0" smtClean="0">
                <a:solidFill>
                  <a:schemeClr val="accent6">
                    <a:lumMod val="75000"/>
                  </a:schemeClr>
                </a:solidFill>
              </a:rPr>
              <a:t> refleksnih točk, </a:t>
            </a:r>
            <a:br>
              <a:rPr lang="sl-SI" i="1" dirty="0" smtClean="0">
                <a:solidFill>
                  <a:schemeClr val="accent6">
                    <a:lumMod val="75000"/>
                  </a:schemeClr>
                </a:solidFill>
              </a:rPr>
            </a:br>
            <a:r>
              <a:rPr lang="sl-SI" i="1" dirty="0" smtClean="0">
                <a:solidFill>
                  <a:schemeClr val="accent6">
                    <a:lumMod val="75000"/>
                  </a:schemeClr>
                </a:solidFill>
              </a:rPr>
              <a:t>ni obvezno masirati, je pa zelo prijetno.</a:t>
            </a:r>
          </a:p>
        </p:txBody>
      </p:sp>
      <p:pic>
        <p:nvPicPr>
          <p:cNvPr id="9" name="Ograda vsebine 3"/>
          <p:cNvPicPr>
            <a:picLocks/>
          </p:cNvPicPr>
          <p:nvPr/>
        </p:nvPicPr>
        <p:blipFill rotWithShape="1">
          <a:blip r:embed="rId4" cstate="print">
            <a:extLst>
              <a:ext uri="{28A0092B-C50C-407E-A947-70E740481C1C}">
                <a14:useLocalDpi xmlns="" xmlns:a14="http://schemas.microsoft.com/office/drawing/2010/main" val="0"/>
              </a:ext>
            </a:extLst>
          </a:blip>
          <a:srcRect l="40150" t="3452" r="3318" b="4728"/>
          <a:stretch/>
        </p:blipFill>
        <p:spPr bwMode="auto">
          <a:xfrm>
            <a:off x="0" y="3356992"/>
            <a:ext cx="3607934" cy="3501008"/>
          </a:xfrm>
          <a:prstGeom prst="rect">
            <a:avLst/>
          </a:prstGeom>
          <a:ln>
            <a:noFill/>
          </a:ln>
          <a:extLst>
            <a:ext uri="{53640926-AAD7-44D8-BBD7-CCE9431645EC}">
              <a14:shadowObscured xmlns="" xmlns:a14="http://schemas.microsoft.com/office/drawing/2010/main"/>
            </a:ext>
          </a:extLst>
        </p:spPr>
      </p:pic>
      <p:sp>
        <p:nvSpPr>
          <p:cNvPr id="11" name="Pravokotnik 10"/>
          <p:cNvSpPr/>
          <p:nvPr/>
        </p:nvSpPr>
        <p:spPr>
          <a:xfrm>
            <a:off x="3779912" y="6381328"/>
            <a:ext cx="5165388" cy="353943"/>
          </a:xfrm>
          <a:prstGeom prst="rect">
            <a:avLst/>
          </a:prstGeom>
        </p:spPr>
        <p:txBody>
          <a:bodyPr wrap="none">
            <a:spAutoFit/>
          </a:bodyPr>
          <a:lstStyle/>
          <a:p>
            <a:r>
              <a:rPr lang="sl-SI" sz="1700" i="1" dirty="0" smtClean="0">
                <a:solidFill>
                  <a:schemeClr val="accent2"/>
                </a:solidFill>
                <a:cs typeface="Arial" pitchFamily="34" charset="0"/>
              </a:rPr>
              <a:t>Stimulacija </a:t>
            </a:r>
            <a:r>
              <a:rPr lang="sl-SI" sz="1700" i="1" dirty="0" err="1" smtClean="0">
                <a:solidFill>
                  <a:schemeClr val="accent2"/>
                </a:solidFill>
                <a:cs typeface="Arial" pitchFamily="34" charset="0"/>
              </a:rPr>
              <a:t>vagusnega</a:t>
            </a:r>
            <a:r>
              <a:rPr lang="sl-SI" sz="1700" i="1" dirty="0" smtClean="0">
                <a:solidFill>
                  <a:schemeClr val="accent2"/>
                </a:solidFill>
                <a:cs typeface="Arial" pitchFamily="34" charset="0"/>
              </a:rPr>
              <a:t> živca  je lahko jagoda na torto </a:t>
            </a:r>
            <a:r>
              <a:rPr lang="sl-SI" sz="1700" i="1" dirty="0" smtClean="0">
                <a:solidFill>
                  <a:schemeClr val="accent2"/>
                </a:solidFill>
                <a:cs typeface="Arial" pitchFamily="34" charset="0"/>
                <a:sym typeface="Wingdings" pitchFamily="2" charset="2"/>
              </a:rPr>
              <a:t></a:t>
            </a:r>
            <a:endParaRPr lang="sl-SI" sz="1700" i="1" dirty="0">
              <a:solidFill>
                <a:schemeClr val="accent2"/>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1187624" y="188640"/>
            <a:ext cx="6552728" cy="792088"/>
          </a:xfrm>
        </p:spPr>
        <p:txBody>
          <a:bodyPr>
            <a:normAutofit/>
          </a:bodyPr>
          <a:lstStyle/>
          <a:p>
            <a:r>
              <a:rPr lang="sl-SI" sz="3200" dirty="0" smtClean="0"/>
              <a:t>Limfna drenaža </a:t>
            </a:r>
            <a:r>
              <a:rPr lang="sl-SI" sz="3200" dirty="0" err="1" smtClean="0"/>
              <a:t>cervikalnih</a:t>
            </a:r>
            <a:r>
              <a:rPr lang="sl-SI" sz="3200" dirty="0" smtClean="0"/>
              <a:t> vozlov</a:t>
            </a:r>
            <a:endParaRPr lang="sl-SI" sz="3200" dirty="0"/>
          </a:p>
        </p:txBody>
      </p:sp>
      <p:sp>
        <p:nvSpPr>
          <p:cNvPr id="3" name="Ograda vsebine 2"/>
          <p:cNvSpPr>
            <a:spLocks noGrp="1"/>
          </p:cNvSpPr>
          <p:nvPr>
            <p:ph idx="1"/>
          </p:nvPr>
        </p:nvSpPr>
        <p:spPr>
          <a:xfrm>
            <a:off x="467544" y="1124744"/>
            <a:ext cx="8229600" cy="4525963"/>
          </a:xfrm>
        </p:spPr>
        <p:txBody>
          <a:bodyPr>
            <a:normAutofit/>
          </a:bodyPr>
          <a:lstStyle/>
          <a:p>
            <a:r>
              <a:rPr lang="sl-SI" sz="2000" dirty="0" err="1" smtClean="0"/>
              <a:t>Profundus</a:t>
            </a:r>
            <a:r>
              <a:rPr lang="sl-SI" sz="2000" dirty="0" smtClean="0"/>
              <a:t> 5 krogov/potiskov</a:t>
            </a:r>
          </a:p>
          <a:p>
            <a:r>
              <a:rPr lang="sl-SI" sz="2000" dirty="0" err="1" smtClean="0"/>
              <a:t>Media</a:t>
            </a:r>
            <a:r>
              <a:rPr lang="sl-SI" sz="2000" dirty="0" smtClean="0"/>
              <a:t> 5 krogov/potiskov</a:t>
            </a:r>
          </a:p>
          <a:p>
            <a:r>
              <a:rPr lang="sl-SI" sz="2000" dirty="0" err="1" smtClean="0"/>
              <a:t>Terminus</a:t>
            </a:r>
            <a:r>
              <a:rPr lang="sl-SI" sz="2000" dirty="0" smtClean="0"/>
              <a:t> 5 krogov/potiskov</a:t>
            </a:r>
            <a:endParaRPr lang="sl-SI" sz="2000" dirty="0"/>
          </a:p>
        </p:txBody>
      </p:sp>
      <p:sp>
        <p:nvSpPr>
          <p:cNvPr id="4" name="Desni zaviti oklepaj 3"/>
          <p:cNvSpPr/>
          <p:nvPr/>
        </p:nvSpPr>
        <p:spPr>
          <a:xfrm>
            <a:off x="4143372" y="1285860"/>
            <a:ext cx="285752" cy="1643074"/>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sl-SI"/>
          </a:p>
        </p:txBody>
      </p:sp>
      <p:sp>
        <p:nvSpPr>
          <p:cNvPr id="5" name="PoljeZBesedilom 4"/>
          <p:cNvSpPr txBox="1"/>
          <p:nvPr/>
        </p:nvSpPr>
        <p:spPr>
          <a:xfrm>
            <a:off x="4714876" y="1928802"/>
            <a:ext cx="1857388" cy="369332"/>
          </a:xfrm>
          <a:prstGeom prst="rect">
            <a:avLst/>
          </a:prstGeom>
          <a:noFill/>
        </p:spPr>
        <p:txBody>
          <a:bodyPr wrap="square" rtlCol="0">
            <a:spAutoFit/>
          </a:bodyPr>
          <a:lstStyle/>
          <a:p>
            <a:r>
              <a:rPr lang="sl-SI" dirty="0" smtClean="0"/>
              <a:t>Ponovimo 3x</a:t>
            </a:r>
            <a:endParaRPr lang="sl-SI" dirty="0"/>
          </a:p>
        </p:txBody>
      </p:sp>
      <p:pic>
        <p:nvPicPr>
          <p:cNvPr id="7" name="Picture 2" descr="Resultado de imagen para terminus y profundus"/>
          <p:cNvPicPr>
            <a:picLocks noChangeAspect="1" noChangeArrowheads="1"/>
          </p:cNvPicPr>
          <p:nvPr/>
        </p:nvPicPr>
        <p:blipFill>
          <a:blip r:embed="rId2" cstate="print"/>
          <a:srcRect/>
          <a:stretch>
            <a:fillRect/>
          </a:stretch>
        </p:blipFill>
        <p:spPr bwMode="auto">
          <a:xfrm>
            <a:off x="395536" y="2924944"/>
            <a:ext cx="1686321" cy="2444600"/>
          </a:xfrm>
          <a:prstGeom prst="rect">
            <a:avLst/>
          </a:prstGeom>
          <a:noFill/>
        </p:spPr>
      </p:pic>
      <p:sp>
        <p:nvSpPr>
          <p:cNvPr id="8" name="Pravokotnik 7"/>
          <p:cNvSpPr/>
          <p:nvPr/>
        </p:nvSpPr>
        <p:spPr>
          <a:xfrm>
            <a:off x="107504" y="5517232"/>
            <a:ext cx="4572000" cy="1200329"/>
          </a:xfrm>
          <a:prstGeom prst="rect">
            <a:avLst/>
          </a:prstGeom>
        </p:spPr>
        <p:txBody>
          <a:bodyPr>
            <a:spAutoFit/>
          </a:bodyPr>
          <a:lstStyle/>
          <a:p>
            <a:pPr algn="ctr">
              <a:buNone/>
            </a:pPr>
            <a:r>
              <a:rPr lang="sl-SI" dirty="0" smtClean="0"/>
              <a:t>Pred </a:t>
            </a:r>
            <a:r>
              <a:rPr lang="sl-SI" dirty="0" err="1" smtClean="0"/>
              <a:t>tretmajem</a:t>
            </a:r>
            <a:r>
              <a:rPr lang="sl-SI" dirty="0" smtClean="0"/>
              <a:t> stimulacije točk, ni obvezno izvajati drenažo </a:t>
            </a:r>
            <a:r>
              <a:rPr lang="sl-SI" dirty="0" err="1" smtClean="0"/>
              <a:t>cervikalnih</a:t>
            </a:r>
            <a:r>
              <a:rPr lang="sl-SI" dirty="0" smtClean="0"/>
              <a:t> vozlov. Vendar za dober rezultat in izboljšanje pretočnosti limfnega toka, jo priporočamo.</a:t>
            </a:r>
          </a:p>
        </p:txBody>
      </p:sp>
      <p:pic>
        <p:nvPicPr>
          <p:cNvPr id="1026" name="Picture 2" descr="C:\Users\Kolarski\Desktop\čista slika limfa.png"/>
          <p:cNvPicPr>
            <a:picLocks noChangeAspect="1" noChangeArrowheads="1"/>
          </p:cNvPicPr>
          <p:nvPr/>
        </p:nvPicPr>
        <p:blipFill>
          <a:blip r:embed="rId3" cstate="print"/>
          <a:srcRect/>
          <a:stretch>
            <a:fillRect/>
          </a:stretch>
        </p:blipFill>
        <p:spPr bwMode="auto">
          <a:xfrm>
            <a:off x="5292080" y="2708920"/>
            <a:ext cx="3652069" cy="3652069"/>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1331640" y="116632"/>
            <a:ext cx="5688632" cy="490066"/>
          </a:xfrm>
        </p:spPr>
        <p:txBody>
          <a:bodyPr>
            <a:normAutofit fontScale="90000"/>
          </a:bodyPr>
          <a:lstStyle/>
          <a:p>
            <a:r>
              <a:rPr lang="sl-SI" dirty="0" smtClean="0"/>
              <a:t>Masaža con na obrazu</a:t>
            </a:r>
            <a:endParaRPr lang="sl-SI" dirty="0"/>
          </a:p>
        </p:txBody>
      </p:sp>
      <p:sp>
        <p:nvSpPr>
          <p:cNvPr id="3" name="Ograda vsebine 2"/>
          <p:cNvSpPr>
            <a:spLocks noGrp="1"/>
          </p:cNvSpPr>
          <p:nvPr>
            <p:ph idx="1"/>
          </p:nvPr>
        </p:nvSpPr>
        <p:spPr>
          <a:xfrm>
            <a:off x="323528" y="836712"/>
            <a:ext cx="8229600" cy="4032448"/>
          </a:xfrm>
        </p:spPr>
        <p:txBody>
          <a:bodyPr>
            <a:normAutofit/>
          </a:bodyPr>
          <a:lstStyle/>
          <a:p>
            <a:pPr>
              <a:buNone/>
            </a:pPr>
            <a:r>
              <a:rPr lang="sl-SI" sz="1800" dirty="0" smtClean="0"/>
              <a:t>Izvajamo pritiske, rotacijo ali raztege - čas, smer in pritisk po občutku.</a:t>
            </a:r>
          </a:p>
          <a:p>
            <a:pPr>
              <a:buNone/>
            </a:pPr>
            <a:r>
              <a:rPr lang="sl-SI" sz="1800" dirty="0" smtClean="0"/>
              <a:t>Pozorni smo na mimiko stranke - ne povzročamo bolečin in neprijetnih občutkov.</a:t>
            </a:r>
          </a:p>
          <a:p>
            <a:pPr>
              <a:buNone/>
            </a:pPr>
            <a:endParaRPr lang="sl-SI" sz="800" dirty="0" smtClean="0"/>
          </a:p>
          <a:p>
            <a:pPr>
              <a:buNone/>
            </a:pPr>
            <a:r>
              <a:rPr lang="sl-SI" sz="1800" u="sng" dirty="0" smtClean="0">
                <a:solidFill>
                  <a:srgbClr val="0070C0"/>
                </a:solidFill>
              </a:rPr>
              <a:t>Če izvajamo samo consko masažo </a:t>
            </a:r>
            <a:r>
              <a:rPr lang="sl-SI" sz="1800" dirty="0" smtClean="0"/>
              <a:t/>
            </a:r>
            <a:br>
              <a:rPr lang="sl-SI" sz="1800" dirty="0" smtClean="0"/>
            </a:br>
            <a:r>
              <a:rPr lang="sl-SI" sz="1800" dirty="0" smtClean="0"/>
              <a:t>naj bi stimulirali</a:t>
            </a:r>
            <a:br>
              <a:rPr lang="sl-SI" sz="1800" dirty="0" smtClean="0"/>
            </a:br>
            <a:r>
              <a:rPr lang="sl-SI" sz="1800" dirty="0" smtClean="0"/>
              <a:t>bolj občutljive cone cca 5 minut, </a:t>
            </a:r>
            <a:br>
              <a:rPr lang="sl-SI" sz="1800" dirty="0" smtClean="0"/>
            </a:br>
            <a:r>
              <a:rPr lang="sl-SI" sz="1800" dirty="0" smtClean="0"/>
              <a:t>tiste ki so manj občutljive pa 1 do 2 min.</a:t>
            </a:r>
            <a:br>
              <a:rPr lang="sl-SI" sz="1800" dirty="0" smtClean="0"/>
            </a:br>
            <a:r>
              <a:rPr lang="sl-SI" sz="1800" dirty="0" smtClean="0"/>
              <a:t>neobčutljive cone - po 10 sekund pa gremo čez</a:t>
            </a:r>
            <a:br>
              <a:rPr lang="sl-SI" sz="1800" dirty="0" smtClean="0"/>
            </a:br>
            <a:r>
              <a:rPr lang="sl-SI" sz="1800" dirty="0" smtClean="0"/>
              <a:t>neprijetna področja ne delamo</a:t>
            </a:r>
            <a:br>
              <a:rPr lang="sl-SI" sz="1800" dirty="0" smtClean="0"/>
            </a:br>
            <a:endParaRPr lang="sl-SI" sz="800" dirty="0" smtClean="0"/>
          </a:p>
          <a:p>
            <a:pPr>
              <a:buNone/>
            </a:pPr>
            <a:r>
              <a:rPr lang="sl-SI" sz="1800" u="sng" dirty="0" smtClean="0">
                <a:solidFill>
                  <a:srgbClr val="0070C0"/>
                </a:solidFill>
              </a:rPr>
              <a:t>Če imamo namen delati tudi </a:t>
            </a:r>
            <a:r>
              <a:rPr lang="sl-SI" sz="1800" u="sng" dirty="0" err="1" smtClean="0">
                <a:solidFill>
                  <a:srgbClr val="0070C0"/>
                </a:solidFill>
              </a:rPr>
              <a:t>tretmaje</a:t>
            </a:r>
            <a:r>
              <a:rPr lang="sl-SI" sz="1800" u="sng" dirty="0" smtClean="0">
                <a:solidFill>
                  <a:srgbClr val="0070C0"/>
                </a:solidFill>
              </a:rPr>
              <a:t> </a:t>
            </a:r>
            <a:r>
              <a:rPr lang="sl-SI" sz="1800" u="sng" dirty="0" err="1" smtClean="0">
                <a:solidFill>
                  <a:srgbClr val="0070C0"/>
                </a:solidFill>
              </a:rPr>
              <a:t>aku</a:t>
            </a:r>
            <a:r>
              <a:rPr lang="sl-SI" sz="1800" u="sng" dirty="0" smtClean="0">
                <a:solidFill>
                  <a:srgbClr val="0070C0"/>
                </a:solidFill>
              </a:rPr>
              <a:t> točk </a:t>
            </a:r>
            <a:br>
              <a:rPr lang="sl-SI" sz="1800" u="sng" dirty="0" smtClean="0">
                <a:solidFill>
                  <a:srgbClr val="0070C0"/>
                </a:solidFill>
              </a:rPr>
            </a:br>
            <a:r>
              <a:rPr lang="sl-SI" sz="1800" dirty="0" smtClean="0"/>
              <a:t>potem pa samo cone problematičnih organov </a:t>
            </a:r>
            <a:br>
              <a:rPr lang="sl-SI" sz="1800" dirty="0" smtClean="0"/>
            </a:br>
            <a:r>
              <a:rPr lang="sl-SI" sz="1800" dirty="0" smtClean="0"/>
              <a:t>                                                                                  cca 2-3 min po coni.</a:t>
            </a:r>
          </a:p>
          <a:p>
            <a:pPr>
              <a:buNone/>
            </a:pPr>
            <a:endParaRPr lang="sl-SI" sz="800" dirty="0" smtClean="0"/>
          </a:p>
          <a:p>
            <a:pPr>
              <a:buNone/>
            </a:pPr>
            <a:r>
              <a:rPr lang="sl-SI" sz="1800" i="1" dirty="0" smtClean="0">
                <a:solidFill>
                  <a:schemeClr val="accent6">
                    <a:lumMod val="75000"/>
                  </a:schemeClr>
                </a:solidFill>
              </a:rPr>
              <a:t>Ni obvezno delati masažo con pred </a:t>
            </a:r>
            <a:r>
              <a:rPr lang="sl-SI" sz="1800" i="1" dirty="0" err="1" smtClean="0">
                <a:solidFill>
                  <a:schemeClr val="accent6">
                    <a:lumMod val="75000"/>
                  </a:schemeClr>
                </a:solidFill>
              </a:rPr>
              <a:t>tretmajem</a:t>
            </a:r>
            <a:r>
              <a:rPr lang="sl-SI" sz="1800" i="1" dirty="0" smtClean="0">
                <a:solidFill>
                  <a:schemeClr val="accent6">
                    <a:lumMod val="75000"/>
                  </a:schemeClr>
                </a:solidFill>
              </a:rPr>
              <a:t> točk.</a:t>
            </a:r>
          </a:p>
        </p:txBody>
      </p:sp>
      <p:sp>
        <p:nvSpPr>
          <p:cNvPr id="4" name="Pravokotnik 3"/>
          <p:cNvSpPr/>
          <p:nvPr/>
        </p:nvSpPr>
        <p:spPr>
          <a:xfrm>
            <a:off x="4644008" y="5301208"/>
            <a:ext cx="3841949" cy="1477328"/>
          </a:xfrm>
          <a:prstGeom prst="rect">
            <a:avLst/>
          </a:prstGeom>
        </p:spPr>
        <p:txBody>
          <a:bodyPr wrap="none">
            <a:spAutoFit/>
          </a:bodyPr>
          <a:lstStyle/>
          <a:p>
            <a:r>
              <a:rPr lang="sl-SI" dirty="0" smtClean="0"/>
              <a:t>Cone lahko stimuliramo tudi kot</a:t>
            </a:r>
            <a:r>
              <a:rPr lang="sl-SI" b="1" i="1" dirty="0" smtClean="0">
                <a:solidFill>
                  <a:srgbClr val="0000FF"/>
                </a:solidFill>
                <a:ea typeface="Times New Roman" pitchFamily="18" charset="0"/>
                <a:cs typeface="Arial" pitchFamily="34" charset="0"/>
              </a:rPr>
              <a:t/>
            </a:r>
            <a:br>
              <a:rPr lang="sl-SI" b="1" i="1" dirty="0" smtClean="0">
                <a:solidFill>
                  <a:srgbClr val="0000FF"/>
                </a:solidFill>
                <a:ea typeface="Times New Roman" pitchFamily="18" charset="0"/>
                <a:cs typeface="Arial" pitchFamily="34" charset="0"/>
              </a:rPr>
            </a:br>
            <a:r>
              <a:rPr lang="sl-SI" b="1" i="1" dirty="0" smtClean="0">
                <a:solidFill>
                  <a:srgbClr val="0000FF"/>
                </a:solidFill>
                <a:ea typeface="Times New Roman" pitchFamily="18" charset="0"/>
                <a:cs typeface="Arial" pitchFamily="34" charset="0"/>
              </a:rPr>
              <a:t>2. </a:t>
            </a:r>
            <a:r>
              <a:rPr lang="sl-SI" i="1" dirty="0" smtClean="0">
                <a:solidFill>
                  <a:srgbClr val="0000FF"/>
                </a:solidFill>
                <a:ea typeface="Times New Roman" pitchFamily="18" charset="0"/>
                <a:cs typeface="Arial" pitchFamily="34" charset="0"/>
              </a:rPr>
              <a:t>Podaljšana stimulacija</a:t>
            </a:r>
            <a:r>
              <a:rPr lang="sl-SI" dirty="0" smtClean="0"/>
              <a:t> ali z</a:t>
            </a:r>
            <a:r>
              <a:rPr lang="sl-SI" b="1" i="1" dirty="0" smtClean="0">
                <a:solidFill>
                  <a:srgbClr val="0000FF"/>
                </a:solidFill>
                <a:ea typeface="Times New Roman" pitchFamily="18" charset="0"/>
                <a:cs typeface="Arial" pitchFamily="34" charset="0"/>
              </a:rPr>
              <a:t> </a:t>
            </a:r>
            <a:br>
              <a:rPr lang="sl-SI" b="1" i="1" dirty="0" smtClean="0">
                <a:solidFill>
                  <a:srgbClr val="0000FF"/>
                </a:solidFill>
                <a:ea typeface="Times New Roman" pitchFamily="18" charset="0"/>
                <a:cs typeface="Arial" pitchFamily="34" charset="0"/>
              </a:rPr>
            </a:br>
            <a:r>
              <a:rPr lang="sl-SI" b="1" i="1" dirty="0" smtClean="0">
                <a:solidFill>
                  <a:srgbClr val="0000FF"/>
                </a:solidFill>
                <a:ea typeface="Times New Roman" pitchFamily="18" charset="0"/>
                <a:cs typeface="Arial" pitchFamily="34" charset="0"/>
              </a:rPr>
              <a:t>3. </a:t>
            </a:r>
            <a:r>
              <a:rPr lang="sl-SI" i="1" dirty="0" smtClean="0">
                <a:solidFill>
                  <a:srgbClr val="0000FF"/>
                </a:solidFill>
                <a:ea typeface="Times New Roman" pitchFamily="18" charset="0"/>
                <a:cs typeface="Arial" pitchFamily="34" charset="0"/>
              </a:rPr>
              <a:t>Stimulacija z </a:t>
            </a:r>
            <a:r>
              <a:rPr lang="sl-SI" i="1" dirty="0" err="1" smtClean="0">
                <a:solidFill>
                  <a:srgbClr val="0000FF"/>
                </a:solidFill>
                <a:ea typeface="Times New Roman" pitchFamily="18" charset="0"/>
                <a:cs typeface="Arial" pitchFamily="34" charset="0"/>
              </a:rPr>
              <a:t>ventuzami</a:t>
            </a:r>
            <a:r>
              <a:rPr lang="sl-SI" i="1" dirty="0" smtClean="0">
                <a:solidFill>
                  <a:srgbClr val="0000FF"/>
                </a:solidFill>
                <a:ea typeface="Times New Roman" pitchFamily="18" charset="0"/>
                <a:cs typeface="Arial" pitchFamily="34" charset="0"/>
              </a:rPr>
              <a:t/>
            </a:r>
            <a:br>
              <a:rPr lang="sl-SI" i="1" dirty="0" smtClean="0">
                <a:solidFill>
                  <a:srgbClr val="0000FF"/>
                </a:solidFill>
                <a:ea typeface="Times New Roman" pitchFamily="18" charset="0"/>
                <a:cs typeface="Arial" pitchFamily="34" charset="0"/>
              </a:rPr>
            </a:br>
            <a:r>
              <a:rPr lang="sl-SI" sz="800" i="1" dirty="0" smtClean="0">
                <a:solidFill>
                  <a:srgbClr val="0000FF"/>
                </a:solidFill>
                <a:ea typeface="Times New Roman" pitchFamily="18" charset="0"/>
                <a:cs typeface="Arial" pitchFamily="34" charset="0"/>
              </a:rPr>
              <a:t> </a:t>
            </a:r>
          </a:p>
          <a:p>
            <a:r>
              <a:rPr lang="sl-SI" sz="1400" i="1" dirty="0" smtClean="0">
                <a:cs typeface="Arial" pitchFamily="34" charset="0"/>
              </a:rPr>
              <a:t>Podaljšana stimulacija je bolj primerna na grbinah</a:t>
            </a:r>
            <a:br>
              <a:rPr lang="sl-SI" sz="1400" i="1" dirty="0" smtClean="0">
                <a:cs typeface="Arial" pitchFamily="34" charset="0"/>
              </a:rPr>
            </a:br>
            <a:r>
              <a:rPr lang="sl-SI" sz="1400" i="1" dirty="0" smtClean="0">
                <a:cs typeface="Arial" pitchFamily="34" charset="0"/>
              </a:rPr>
              <a:t>stimulacija z </a:t>
            </a:r>
            <a:r>
              <a:rPr lang="sl-SI" sz="1400" i="1" dirty="0" err="1" smtClean="0">
                <a:cs typeface="Arial" pitchFamily="34" charset="0"/>
              </a:rPr>
              <a:t>ventuzicami</a:t>
            </a:r>
            <a:r>
              <a:rPr lang="sl-SI" sz="1400" i="1" dirty="0" smtClean="0">
                <a:cs typeface="Arial" pitchFamily="34" charset="0"/>
              </a:rPr>
              <a:t> pa na ploskih površinah.</a:t>
            </a:r>
            <a:endParaRPr lang="sl-SI"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611560" y="188640"/>
            <a:ext cx="4968552" cy="422920"/>
          </a:xfrm>
        </p:spPr>
        <p:txBody>
          <a:bodyPr>
            <a:normAutofit fontScale="90000"/>
          </a:bodyPr>
          <a:lstStyle/>
          <a:p>
            <a:r>
              <a:rPr lang="sl-SI" dirty="0" smtClean="0"/>
              <a:t>Lega  organov - cone</a:t>
            </a:r>
            <a:endParaRPr lang="sl-SI" dirty="0"/>
          </a:p>
        </p:txBody>
      </p:sp>
      <p:pic>
        <p:nvPicPr>
          <p:cNvPr id="1026" name="Picture 2" descr="C:\Users\Kolarski\Desktop\123456.png"/>
          <p:cNvPicPr>
            <a:picLocks noChangeAspect="1" noChangeArrowheads="1"/>
          </p:cNvPicPr>
          <p:nvPr/>
        </p:nvPicPr>
        <p:blipFill>
          <a:blip r:embed="rId2" cstate="print"/>
          <a:srcRect/>
          <a:stretch>
            <a:fillRect/>
          </a:stretch>
        </p:blipFill>
        <p:spPr bwMode="auto">
          <a:xfrm>
            <a:off x="194511" y="764705"/>
            <a:ext cx="8625961" cy="6034136"/>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50" name="Picture 10" descr="Marma Massage Course » Ayurdhama Ayurveda Hospital"/>
          <p:cNvPicPr>
            <a:picLocks noChangeAspect="1" noChangeArrowheads="1"/>
          </p:cNvPicPr>
          <p:nvPr/>
        </p:nvPicPr>
        <p:blipFill>
          <a:blip r:embed="rId2" cstate="print"/>
          <a:srcRect/>
          <a:stretch>
            <a:fillRect/>
          </a:stretch>
        </p:blipFill>
        <p:spPr bwMode="auto">
          <a:xfrm>
            <a:off x="5045050" y="764704"/>
            <a:ext cx="4098950" cy="2952328"/>
          </a:xfrm>
          <a:prstGeom prst="rect">
            <a:avLst/>
          </a:prstGeom>
          <a:noFill/>
        </p:spPr>
      </p:pic>
      <p:sp>
        <p:nvSpPr>
          <p:cNvPr id="2" name="Naslov 1"/>
          <p:cNvSpPr>
            <a:spLocks noGrp="1"/>
          </p:cNvSpPr>
          <p:nvPr>
            <p:ph type="title"/>
          </p:nvPr>
        </p:nvSpPr>
        <p:spPr>
          <a:xfrm>
            <a:off x="457200" y="274638"/>
            <a:ext cx="8229600" cy="490066"/>
          </a:xfrm>
        </p:spPr>
        <p:txBody>
          <a:bodyPr>
            <a:normAutofit fontScale="90000"/>
          </a:bodyPr>
          <a:lstStyle/>
          <a:p>
            <a:r>
              <a:rPr lang="sl-SI" dirty="0" smtClean="0"/>
              <a:t>Poimenovanje točk</a:t>
            </a:r>
            <a:endParaRPr lang="sl-SI" dirty="0"/>
          </a:p>
        </p:txBody>
      </p:sp>
      <p:sp>
        <p:nvSpPr>
          <p:cNvPr id="3" name="Ograda vsebine 2"/>
          <p:cNvSpPr>
            <a:spLocks noGrp="1"/>
          </p:cNvSpPr>
          <p:nvPr>
            <p:ph idx="1"/>
          </p:nvPr>
        </p:nvSpPr>
        <p:spPr>
          <a:xfrm>
            <a:off x="179512" y="836712"/>
            <a:ext cx="8229600" cy="2908920"/>
          </a:xfrm>
        </p:spPr>
        <p:txBody>
          <a:bodyPr>
            <a:normAutofit/>
          </a:bodyPr>
          <a:lstStyle/>
          <a:p>
            <a:pPr>
              <a:buNone/>
            </a:pPr>
            <a:r>
              <a:rPr lang="sl-SI" sz="2000" dirty="0" smtClean="0"/>
              <a:t> Točka na vrhu glave - linija z vrhom ušes</a:t>
            </a:r>
          </a:p>
          <a:p>
            <a:pPr>
              <a:buNone/>
            </a:pPr>
            <a:endParaRPr lang="sl-SI" sz="2000" dirty="0" smtClean="0"/>
          </a:p>
          <a:p>
            <a:r>
              <a:rPr lang="sl-SI" sz="2000" dirty="0" smtClean="0"/>
              <a:t>Indijsko – </a:t>
            </a:r>
            <a:r>
              <a:rPr lang="sl-SI" sz="2000" dirty="0" err="1" smtClean="0"/>
              <a:t>Adhipati</a:t>
            </a:r>
            <a:endParaRPr lang="sl-SI" sz="2000" dirty="0" smtClean="0"/>
          </a:p>
          <a:p>
            <a:r>
              <a:rPr lang="sl-SI" sz="2000" dirty="0" smtClean="0"/>
              <a:t>Kitajsko – </a:t>
            </a:r>
            <a:r>
              <a:rPr lang="sl-SI" sz="2000" dirty="0" err="1" smtClean="0"/>
              <a:t>Baihui</a:t>
            </a:r>
            <a:endParaRPr lang="sl-SI" sz="2000" dirty="0" smtClean="0"/>
          </a:p>
          <a:p>
            <a:r>
              <a:rPr lang="sl-SI" sz="2000" dirty="0" smtClean="0"/>
              <a:t>V splošni anatomiji - Kalvarija</a:t>
            </a:r>
          </a:p>
          <a:p>
            <a:r>
              <a:rPr lang="sl-SI" sz="2000" dirty="0" smtClean="0"/>
              <a:t>Pri radiologiji pogosto - </a:t>
            </a:r>
            <a:r>
              <a:rPr lang="sl-SI" sz="2000" dirty="0" err="1" smtClean="0"/>
              <a:t>Vertex</a:t>
            </a:r>
            <a:endParaRPr lang="sl-SI" sz="2000" dirty="0" smtClean="0"/>
          </a:p>
          <a:p>
            <a:r>
              <a:rPr lang="sl-SI" sz="2000" dirty="0" smtClean="0"/>
              <a:t>Vzhodnjaška medicina - GV 20 …</a:t>
            </a:r>
          </a:p>
          <a:p>
            <a:endParaRPr lang="sl-SI" sz="2000" dirty="0"/>
          </a:p>
        </p:txBody>
      </p:sp>
      <p:pic>
        <p:nvPicPr>
          <p:cNvPr id="10242" name="Picture 2" descr="Head alignment according to the Frankfurt plane. | Download Scientific  Diagram"/>
          <p:cNvPicPr>
            <a:picLocks noChangeAspect="1" noChangeArrowheads="1"/>
          </p:cNvPicPr>
          <p:nvPr/>
        </p:nvPicPr>
        <p:blipFill>
          <a:blip r:embed="rId3" cstate="print"/>
          <a:srcRect/>
          <a:stretch>
            <a:fillRect/>
          </a:stretch>
        </p:blipFill>
        <p:spPr bwMode="auto">
          <a:xfrm>
            <a:off x="0" y="3573016"/>
            <a:ext cx="2890351" cy="2852936"/>
          </a:xfrm>
          <a:prstGeom prst="rect">
            <a:avLst/>
          </a:prstGeom>
          <a:noFill/>
        </p:spPr>
      </p:pic>
      <p:sp>
        <p:nvSpPr>
          <p:cNvPr id="10244" name="AutoShape 4" descr="Everything You Need To Know About Bai Hui Poin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l-SI"/>
          </a:p>
        </p:txBody>
      </p:sp>
      <p:pic>
        <p:nvPicPr>
          <p:cNvPr id="10246" name="Picture 6" descr="Everything You Need To Know About Bai Hui Point."/>
          <p:cNvPicPr>
            <a:picLocks noChangeAspect="1" noChangeArrowheads="1"/>
          </p:cNvPicPr>
          <p:nvPr/>
        </p:nvPicPr>
        <p:blipFill>
          <a:blip r:embed="rId4" cstate="print"/>
          <a:srcRect/>
          <a:stretch>
            <a:fillRect/>
          </a:stretch>
        </p:blipFill>
        <p:spPr bwMode="auto">
          <a:xfrm>
            <a:off x="4211960" y="4581128"/>
            <a:ext cx="1641782" cy="1728192"/>
          </a:xfrm>
          <a:prstGeom prst="rect">
            <a:avLst/>
          </a:prstGeom>
          <a:noFill/>
        </p:spPr>
      </p:pic>
      <p:sp>
        <p:nvSpPr>
          <p:cNvPr id="7" name="Pravokotnik 6"/>
          <p:cNvSpPr/>
          <p:nvPr/>
        </p:nvSpPr>
        <p:spPr>
          <a:xfrm>
            <a:off x="2555776" y="4221088"/>
            <a:ext cx="2103204" cy="646331"/>
          </a:xfrm>
          <a:prstGeom prst="rect">
            <a:avLst/>
          </a:prstGeom>
        </p:spPr>
        <p:txBody>
          <a:bodyPr wrap="none">
            <a:spAutoFit/>
          </a:bodyPr>
          <a:lstStyle/>
          <a:p>
            <a:pPr algn="ctr"/>
            <a:r>
              <a:rPr lang="sl-SI" dirty="0" smtClean="0"/>
              <a:t>Glava je v </a:t>
            </a:r>
            <a:br>
              <a:rPr lang="sl-SI" dirty="0" smtClean="0"/>
            </a:br>
            <a:r>
              <a:rPr lang="sl-SI" dirty="0" err="1" smtClean="0"/>
              <a:t>Frankfurtskoj</a:t>
            </a:r>
            <a:r>
              <a:rPr lang="sl-SI" dirty="0" smtClean="0"/>
              <a:t> ravnini</a:t>
            </a:r>
            <a:endParaRPr lang="sl-SI" dirty="0"/>
          </a:p>
        </p:txBody>
      </p:sp>
      <p:sp>
        <p:nvSpPr>
          <p:cNvPr id="13" name="Pravokotnik 12"/>
          <p:cNvSpPr/>
          <p:nvPr/>
        </p:nvSpPr>
        <p:spPr>
          <a:xfrm>
            <a:off x="2339752" y="6211669"/>
            <a:ext cx="4032448" cy="646331"/>
          </a:xfrm>
          <a:prstGeom prst="rect">
            <a:avLst/>
          </a:prstGeom>
        </p:spPr>
        <p:txBody>
          <a:bodyPr wrap="square">
            <a:spAutoFit/>
          </a:bodyPr>
          <a:lstStyle/>
          <a:p>
            <a:r>
              <a:rPr lang="sl-SI" dirty="0" smtClean="0">
                <a:solidFill>
                  <a:schemeClr val="accent6">
                    <a:lumMod val="75000"/>
                  </a:schemeClr>
                </a:solidFill>
              </a:rPr>
              <a:t>Imenovanje točk ni nekega pomena zato aktivne točke bomo enostavno oštevilčili.</a:t>
            </a:r>
            <a:endParaRPr lang="sl-SI" dirty="0">
              <a:solidFill>
                <a:schemeClr val="accent6">
                  <a:lumMod val="75000"/>
                </a:schemeClr>
              </a:solidFill>
            </a:endParaRPr>
          </a:p>
        </p:txBody>
      </p:sp>
      <p:pic>
        <p:nvPicPr>
          <p:cNvPr id="12290" name="Picture 2" descr="Meridian Facial – Northern Aesthetics"/>
          <p:cNvPicPr>
            <a:picLocks noChangeAspect="1" noChangeArrowheads="1"/>
          </p:cNvPicPr>
          <p:nvPr/>
        </p:nvPicPr>
        <p:blipFill>
          <a:blip r:embed="rId5" cstate="print"/>
          <a:srcRect/>
          <a:stretch>
            <a:fillRect/>
          </a:stretch>
        </p:blipFill>
        <p:spPr bwMode="auto">
          <a:xfrm>
            <a:off x="6363072" y="4077072"/>
            <a:ext cx="2780928" cy="2780928"/>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grada vsebine 2"/>
          <p:cNvSpPr>
            <a:spLocks noGrp="1"/>
          </p:cNvSpPr>
          <p:nvPr>
            <p:ph idx="1"/>
          </p:nvPr>
        </p:nvSpPr>
        <p:spPr>
          <a:xfrm>
            <a:off x="251520" y="116632"/>
            <a:ext cx="8784976" cy="6624736"/>
          </a:xfrm>
        </p:spPr>
        <p:txBody>
          <a:bodyPr>
            <a:normAutofit fontScale="25000" lnSpcReduction="20000"/>
          </a:bodyPr>
          <a:lstStyle/>
          <a:p>
            <a:pPr>
              <a:buNone/>
            </a:pPr>
            <a:r>
              <a:rPr lang="sl-SI" sz="6400" dirty="0" smtClean="0">
                <a:solidFill>
                  <a:srgbClr val="0000FF"/>
                </a:solidFill>
                <a:ea typeface="Times New Roman" pitchFamily="18" charset="0"/>
                <a:cs typeface="Arial" pitchFamily="34" charset="0"/>
              </a:rPr>
              <a:t>                          </a:t>
            </a:r>
            <a:r>
              <a:rPr lang="sl-SI" sz="8000" dirty="0" smtClean="0">
                <a:solidFill>
                  <a:srgbClr val="0000FF"/>
                </a:solidFill>
                <a:ea typeface="Times New Roman" pitchFamily="18" charset="0"/>
                <a:cs typeface="Arial" pitchFamily="34" charset="0"/>
              </a:rPr>
              <a:t>Kako najdemo točko in kako jo stimuliramo ?</a:t>
            </a:r>
            <a:r>
              <a:rPr lang="sl-SI" sz="8000" dirty="0" smtClean="0"/>
              <a:t/>
            </a:r>
            <a:br>
              <a:rPr lang="sl-SI" sz="8000" dirty="0" smtClean="0"/>
            </a:br>
            <a:endParaRPr lang="sl-SI" dirty="0" smtClean="0"/>
          </a:p>
          <a:p>
            <a:pPr>
              <a:buNone/>
            </a:pPr>
            <a:r>
              <a:rPr lang="sl-SI" sz="6400" dirty="0" smtClean="0"/>
              <a:t>Na podlagi naših zemljevidov že približno vemo, kje je točka ki jo iščemo, potem pa se </a:t>
            </a:r>
          </a:p>
          <a:p>
            <a:pPr>
              <a:buNone/>
            </a:pPr>
            <a:r>
              <a:rPr lang="sl-SI" sz="6400" dirty="0" smtClean="0"/>
              <a:t>raziskovanje izvaja s konico prsta ali drsimo z kakšnim ne ostrim pripomočkom (lesena žlička)</a:t>
            </a:r>
          </a:p>
          <a:p>
            <a:pPr>
              <a:buNone/>
            </a:pPr>
            <a:r>
              <a:rPr lang="sl-SI" sz="6400" dirty="0" smtClean="0"/>
              <a:t>pazljivo in ne premočno da ne izzovemo </a:t>
            </a:r>
            <a:r>
              <a:rPr lang="sl-SI" sz="6400" dirty="0" err="1" smtClean="0"/>
              <a:t>forsirane</a:t>
            </a:r>
            <a:r>
              <a:rPr lang="sl-SI" sz="6400" dirty="0" smtClean="0"/>
              <a:t> bolečine.</a:t>
            </a:r>
          </a:p>
          <a:p>
            <a:pPr>
              <a:buNone/>
            </a:pPr>
            <a:endParaRPr lang="sl-SI" dirty="0" smtClean="0"/>
          </a:p>
          <a:p>
            <a:pPr>
              <a:buNone/>
            </a:pPr>
            <a:r>
              <a:rPr lang="sl-SI" sz="6400" dirty="0" smtClean="0"/>
              <a:t>Terapijska točka je bolj občutljiva na pritisk, zato je treba biti pozoren pri iskanju/raziskovanju,</a:t>
            </a:r>
          </a:p>
          <a:p>
            <a:pPr>
              <a:buNone/>
            </a:pPr>
            <a:r>
              <a:rPr lang="sl-SI" sz="6400" dirty="0" smtClean="0"/>
              <a:t>Večji kot je problem bolj občutljiva točka je.</a:t>
            </a:r>
          </a:p>
          <a:p>
            <a:pPr>
              <a:buNone/>
            </a:pPr>
            <a:endParaRPr lang="sl-SI" dirty="0" smtClean="0"/>
          </a:p>
          <a:p>
            <a:pPr>
              <a:buNone/>
            </a:pPr>
            <a:r>
              <a:rPr lang="sl-SI" sz="6400" dirty="0" smtClean="0"/>
              <a:t>Ko najdemo terapijsko točko, se včasih izzove </a:t>
            </a:r>
            <a:r>
              <a:rPr lang="sl-SI" sz="6400" dirty="0" err="1" smtClean="0"/>
              <a:t>mimična</a:t>
            </a:r>
            <a:r>
              <a:rPr lang="sl-SI" sz="6400" dirty="0" smtClean="0"/>
              <a:t> reakcija na mestu </a:t>
            </a:r>
            <a:r>
              <a:rPr lang="sl-SI" sz="6400" dirty="0" err="1" smtClean="0"/>
              <a:t>tretmaja</a:t>
            </a:r>
            <a:r>
              <a:rPr lang="sl-SI" sz="6400" dirty="0" smtClean="0"/>
              <a:t> (</a:t>
            </a:r>
            <a:r>
              <a:rPr lang="sl-SI" sz="6400" dirty="0" err="1" smtClean="0"/>
              <a:t>kontrakcija</a:t>
            </a:r>
            <a:endParaRPr lang="sl-SI" sz="6400" dirty="0" smtClean="0"/>
          </a:p>
          <a:p>
            <a:pPr>
              <a:buNone/>
            </a:pPr>
            <a:r>
              <a:rPr lang="sl-SI" sz="6400" dirty="0" err="1" smtClean="0"/>
              <a:t>mimične</a:t>
            </a:r>
            <a:r>
              <a:rPr lang="sl-SI" sz="6400" dirty="0" smtClean="0"/>
              <a:t> mišice) včasih pa celo tudi občutek senzacije v </a:t>
            </a:r>
            <a:r>
              <a:rPr lang="sl-SI" sz="6400" dirty="0" err="1" smtClean="0"/>
              <a:t>korespodentnem</a:t>
            </a:r>
            <a:r>
              <a:rPr lang="sl-SI" sz="6400" dirty="0" smtClean="0"/>
              <a:t> telesnem delu.</a:t>
            </a:r>
            <a:br>
              <a:rPr lang="sl-SI" sz="6400" dirty="0" smtClean="0"/>
            </a:br>
            <a:r>
              <a:rPr lang="sl-SI" sz="6400" dirty="0" smtClean="0"/>
              <a:t/>
            </a:r>
            <a:br>
              <a:rPr lang="sl-SI" sz="6400" dirty="0" smtClean="0"/>
            </a:br>
            <a:r>
              <a:rPr lang="sl-SI" sz="6400" dirty="0" smtClean="0"/>
              <a:t>Poznamo več načinov stimulacije.</a:t>
            </a:r>
          </a:p>
          <a:p>
            <a:pPr>
              <a:buNone/>
            </a:pPr>
            <a:endParaRPr lang="sl-SI" dirty="0" smtClean="0"/>
          </a:p>
          <a:p>
            <a:pPr>
              <a:buNone/>
            </a:pPr>
            <a:r>
              <a:rPr lang="sl-SI" sz="6400" b="1" i="1" dirty="0" smtClean="0">
                <a:solidFill>
                  <a:srgbClr val="0000FF"/>
                </a:solidFill>
                <a:ea typeface="Times New Roman" pitchFamily="18" charset="0"/>
                <a:cs typeface="Arial" pitchFamily="34" charset="0"/>
              </a:rPr>
              <a:t>             </a:t>
            </a:r>
            <a:r>
              <a:rPr lang="sl-SI" sz="7200" b="1" i="1" dirty="0" smtClean="0">
                <a:solidFill>
                  <a:srgbClr val="0000FF"/>
                </a:solidFill>
                <a:ea typeface="Times New Roman" pitchFamily="18" charset="0"/>
                <a:cs typeface="Arial" pitchFamily="34" charset="0"/>
              </a:rPr>
              <a:t>1.  </a:t>
            </a:r>
            <a:r>
              <a:rPr lang="sl-SI" sz="7200" i="1" dirty="0" smtClean="0">
                <a:solidFill>
                  <a:srgbClr val="0000FF"/>
                </a:solidFill>
                <a:ea typeface="Times New Roman" pitchFamily="18" charset="0"/>
                <a:cs typeface="Arial" pitchFamily="34" charset="0"/>
              </a:rPr>
              <a:t>Statični pritisk potem pa rotacija</a:t>
            </a:r>
          </a:p>
          <a:p>
            <a:pPr>
              <a:buNone/>
            </a:pPr>
            <a:r>
              <a:rPr lang="sl-SI" sz="6400" dirty="0" smtClean="0"/>
              <a:t>Stranka naj ima dlani položene na svoj trebuh, ko pridemo do aktivne točke (stranka to začuti) naj dvigne</a:t>
            </a:r>
          </a:p>
          <a:p>
            <a:pPr>
              <a:buNone/>
            </a:pPr>
            <a:r>
              <a:rPr lang="sl-SI" sz="6400" dirty="0" smtClean="0"/>
              <a:t>en od prstov (po dogovoru) ko pa pride do zmanjšanja začetne senzacije na polovico pa naj spet dvigne</a:t>
            </a:r>
          </a:p>
          <a:p>
            <a:pPr>
              <a:buNone/>
            </a:pPr>
            <a:r>
              <a:rPr lang="sl-SI" sz="6400" dirty="0" smtClean="0"/>
              <a:t>ta isti prst in nadaljujemo naprej; odvečna verbalna komunikacija moti čutnost strank.</a:t>
            </a:r>
          </a:p>
          <a:p>
            <a:pPr>
              <a:buNone/>
            </a:pPr>
            <a:r>
              <a:rPr lang="sl-SI" sz="6400" dirty="0" smtClean="0"/>
              <a:t>Torej ko najdemo občutljivo točko, se z konicami prstov ali pripomočkom najprej drži statični </a:t>
            </a:r>
          </a:p>
          <a:p>
            <a:pPr>
              <a:buNone/>
            </a:pPr>
            <a:r>
              <a:rPr lang="sl-SI" sz="6400" dirty="0" smtClean="0"/>
              <a:t>pritisk za nekaj sekund, potem pa se izvaja rotacija (ni pomembna smer) za še nekaj minut. </a:t>
            </a:r>
          </a:p>
          <a:p>
            <a:pPr>
              <a:buNone/>
            </a:pPr>
            <a:r>
              <a:rPr lang="sl-SI" sz="6400" dirty="0" smtClean="0"/>
              <a:t>Če pri </a:t>
            </a:r>
            <a:r>
              <a:rPr lang="sl-SI" sz="6400" dirty="0" err="1" smtClean="0"/>
              <a:t>tretmaju</a:t>
            </a:r>
            <a:r>
              <a:rPr lang="sl-SI" sz="6400" dirty="0" smtClean="0"/>
              <a:t> delamo manj kot 8 točk potem se pritisk, po zmanjšanju senzacije, se lahko (do 4 x)</a:t>
            </a:r>
          </a:p>
          <a:p>
            <a:pPr>
              <a:buNone/>
            </a:pPr>
            <a:r>
              <a:rPr lang="sl-SI" sz="6400" dirty="0" smtClean="0"/>
              <a:t>vnovično poveča odvisno od subjektivnega odgovora stranke.</a:t>
            </a:r>
          </a:p>
          <a:p>
            <a:pPr>
              <a:buNone/>
            </a:pPr>
            <a:r>
              <a:rPr lang="sl-SI" sz="6400" dirty="0" smtClean="0"/>
              <a:t>Stimulacija se dela do zmanjšanja bolečine senzitivne točke na polovico od začetne bolečine, kar naj bi</a:t>
            </a:r>
          </a:p>
          <a:p>
            <a:pPr>
              <a:buNone/>
            </a:pPr>
            <a:r>
              <a:rPr lang="sl-SI" sz="6400" dirty="0" smtClean="0"/>
              <a:t>pomenilo do 4 minute (minimum je 1 minuta) po točki.</a:t>
            </a:r>
          </a:p>
          <a:p>
            <a:pPr>
              <a:buNone/>
            </a:pPr>
            <a:r>
              <a:rPr lang="sl-SI" sz="6400" dirty="0" smtClean="0"/>
              <a:t>V primeru da je več terapijskih točk, se le-te lahko obravnavajo tudi skupaj.</a:t>
            </a:r>
            <a:br>
              <a:rPr lang="sl-SI" sz="6400" dirty="0" smtClean="0"/>
            </a:br>
            <a:r>
              <a:rPr lang="sl-SI" sz="6400" dirty="0" smtClean="0"/>
              <a:t>                                                                                              To predvsem velja za akutna stanja.</a:t>
            </a:r>
          </a:p>
          <a:p>
            <a:pPr>
              <a:buNone/>
            </a:pPr>
            <a:r>
              <a:rPr lang="sl-SI" sz="6400" dirty="0" smtClean="0"/>
              <a:t>V primeru kroničnih težavah se točka stimulira do 10 minut (minimum je 4 minute)</a:t>
            </a:r>
            <a:br>
              <a:rPr lang="sl-SI" sz="6400" dirty="0" smtClean="0"/>
            </a:br>
            <a:r>
              <a:rPr lang="sl-SI" sz="6400" dirty="0" smtClean="0"/>
              <a:t>                                                                                     vsake 3-4 ure vsaki dan, dokler se stanje ne izboljša.</a:t>
            </a:r>
          </a:p>
          <a:p>
            <a:pPr>
              <a:buNone/>
            </a:pPr>
            <a:r>
              <a:rPr lang="sl-SI" sz="11200" b="1" i="1" dirty="0" smtClean="0">
                <a:solidFill>
                  <a:srgbClr val="0000FF"/>
                </a:solidFill>
                <a:ea typeface="Times New Roman" pitchFamily="18" charset="0"/>
                <a:cs typeface="Arial" pitchFamily="34" charset="0"/>
              </a:rPr>
              <a:t/>
            </a:r>
            <a:br>
              <a:rPr lang="sl-SI" sz="11200" b="1" i="1" dirty="0" smtClean="0">
                <a:solidFill>
                  <a:srgbClr val="0000FF"/>
                </a:solidFill>
                <a:ea typeface="Times New Roman" pitchFamily="18" charset="0"/>
                <a:cs typeface="Arial" pitchFamily="34" charset="0"/>
              </a:rPr>
            </a:br>
            <a:endParaRPr lang="sl-SI" sz="6400" dirty="0"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539552" y="260648"/>
            <a:ext cx="5842992" cy="1143000"/>
          </a:xfrm>
        </p:spPr>
        <p:txBody>
          <a:bodyPr/>
          <a:lstStyle/>
          <a:p>
            <a:r>
              <a:rPr lang="sl-SI" dirty="0" smtClean="0"/>
              <a:t>Točke na glavi</a:t>
            </a:r>
            <a:endParaRPr lang="sl-SI" dirty="0"/>
          </a:p>
        </p:txBody>
      </p:sp>
      <p:sp>
        <p:nvSpPr>
          <p:cNvPr id="6145" name="Rectangle 1"/>
          <p:cNvSpPr>
            <a:spLocks noChangeArrowheads="1"/>
          </p:cNvSpPr>
          <p:nvPr/>
        </p:nvSpPr>
        <p:spPr bwMode="auto">
          <a:xfrm>
            <a:off x="5652120" y="1484784"/>
            <a:ext cx="3384376" cy="1338828"/>
          </a:xfrm>
          <a:prstGeom prst="rect">
            <a:avLst/>
          </a:prstGeom>
          <a:solidFill>
            <a:srgbClr val="F8F9FA"/>
          </a:solidFill>
          <a:ln w="9525">
            <a:noFill/>
            <a:miter lim="800000"/>
            <a:headEnd/>
            <a:tailEnd/>
          </a:ln>
          <a:effectLst/>
        </p:spPr>
        <p:txBody>
          <a:bodyPr vert="horz" wrap="square" lIns="91440" tIns="45720" rIns="91440" bIns="0" numCol="1" anchor="ctr" anchorCtr="0" compatLnSpc="1">
            <a:prstTxWarp prst="textNoShape">
              <a:avLst/>
            </a:prstTxWarp>
            <a:spAutoFit/>
          </a:bodyPr>
          <a:lstStyle/>
          <a:p>
            <a:pPr lvl="0" fontAlgn="base">
              <a:spcBef>
                <a:spcPct val="0"/>
              </a:spcBef>
              <a:spcAft>
                <a:spcPct val="0"/>
              </a:spcAft>
            </a:pPr>
            <a:r>
              <a:rPr kumimoji="0" lang="sl-SI" sz="1400" b="0" i="0" u="none" strike="noStrike" cap="none" normalizeH="0" baseline="0" dirty="0" smtClean="0">
                <a:ln>
                  <a:noFill/>
                </a:ln>
                <a:solidFill>
                  <a:srgbClr val="1F1F1F"/>
                </a:solidFill>
                <a:effectLst/>
                <a:ea typeface="Times New Roman" pitchFamily="18" charset="0"/>
                <a:cs typeface="Courier New" pitchFamily="49" charset="0"/>
              </a:rPr>
              <a:t>1. Degeneracije v celotni hrbtenici in dlesni</a:t>
            </a:r>
            <a:r>
              <a:rPr lang="sl-SI" sz="1400" dirty="0" smtClean="0">
                <a:solidFill>
                  <a:srgbClr val="212529"/>
                </a:solidFill>
                <a:ea typeface="Times New Roman" pitchFamily="18" charset="0"/>
                <a:cs typeface="Arial" pitchFamily="34" charset="0"/>
              </a:rPr>
              <a:t> </a:t>
            </a:r>
          </a:p>
          <a:p>
            <a:pPr lvl="0" fontAlgn="base">
              <a:spcBef>
                <a:spcPct val="0"/>
              </a:spcBef>
              <a:spcAft>
                <a:spcPct val="0"/>
              </a:spcAft>
            </a:pPr>
            <a:r>
              <a:rPr lang="sl-SI" sz="1400" dirty="0" smtClean="0">
                <a:solidFill>
                  <a:srgbClr val="212529"/>
                </a:solidFill>
                <a:ea typeface="Times New Roman" pitchFamily="18" charset="0"/>
                <a:cs typeface="Arial" pitchFamily="34" charset="0"/>
              </a:rPr>
              <a:t>2. </a:t>
            </a:r>
            <a:r>
              <a:rPr lang="sl-SI" sz="1400" dirty="0" smtClean="0"/>
              <a:t>Obušesna žleza slinavka </a:t>
            </a:r>
            <a:r>
              <a:rPr lang="sl-SI" sz="1400" dirty="0" smtClean="0">
                <a:solidFill>
                  <a:srgbClr val="1F1F1F"/>
                </a:solidFill>
                <a:ea typeface="Times New Roman" pitchFamily="18" charset="0"/>
                <a:cs typeface="Courier New" pitchFamily="49" charset="0"/>
              </a:rPr>
              <a:t>in ščitnica </a:t>
            </a:r>
            <a:br>
              <a:rPr lang="sl-SI" sz="1400" dirty="0" smtClean="0">
                <a:solidFill>
                  <a:srgbClr val="1F1F1F"/>
                </a:solidFill>
                <a:ea typeface="Times New Roman" pitchFamily="18" charset="0"/>
                <a:cs typeface="Courier New" pitchFamily="49" charset="0"/>
              </a:rPr>
            </a:br>
            <a:r>
              <a:rPr lang="sl-SI" sz="1400" dirty="0" smtClean="0">
                <a:solidFill>
                  <a:srgbClr val="212529"/>
                </a:solidFill>
                <a:ea typeface="Times New Roman" pitchFamily="18" charset="0"/>
                <a:cs typeface="Arial" pitchFamily="34" charset="0"/>
              </a:rPr>
              <a:t>3. L</a:t>
            </a:r>
            <a:r>
              <a:rPr lang="sl-SI" sz="1400" dirty="0" smtClean="0">
                <a:solidFill>
                  <a:srgbClr val="1F1F1F"/>
                </a:solidFill>
                <a:ea typeface="Times New Roman" pitchFamily="18" charset="0"/>
                <a:cs typeface="Courier New" pitchFamily="49" charset="0"/>
              </a:rPr>
              <a:t>ajšanje bolečin in </a:t>
            </a:r>
            <a:r>
              <a:rPr lang="sl-SI" sz="1400" dirty="0" err="1" smtClean="0">
                <a:solidFill>
                  <a:srgbClr val="1F1F1F"/>
                </a:solidFill>
                <a:ea typeface="Times New Roman" pitchFamily="18" charset="0"/>
                <a:cs typeface="Courier New" pitchFamily="49" charset="0"/>
              </a:rPr>
              <a:t>reset</a:t>
            </a:r>
            <a:r>
              <a:rPr lang="sl-SI" sz="1400" dirty="0" smtClean="0">
                <a:solidFill>
                  <a:srgbClr val="1F1F1F"/>
                </a:solidFill>
                <a:ea typeface="Times New Roman" pitchFamily="18" charset="0"/>
                <a:cs typeface="Courier New" pitchFamily="49" charset="0"/>
              </a:rPr>
              <a:t> fiziologije </a:t>
            </a:r>
            <a:r>
              <a:rPr kumimoji="0" lang="sl-SI" sz="1400" b="0" i="0" u="none" strike="noStrike" cap="none" normalizeH="0" baseline="0" dirty="0" smtClean="0">
                <a:ln>
                  <a:noFill/>
                </a:ln>
                <a:solidFill>
                  <a:srgbClr val="1F1F1F"/>
                </a:solidFill>
                <a:effectLst/>
                <a:ea typeface="Times New Roman" pitchFamily="18" charset="0"/>
                <a:cs typeface="Courier New" pitchFamily="49" charset="0"/>
              </a:rPr>
              <a:t/>
            </a:r>
            <a:br>
              <a:rPr kumimoji="0" lang="sl-SI" sz="1400" b="0" i="0" u="none" strike="noStrike" cap="none" normalizeH="0" baseline="0" dirty="0" smtClean="0">
                <a:ln>
                  <a:noFill/>
                </a:ln>
                <a:solidFill>
                  <a:srgbClr val="1F1F1F"/>
                </a:solidFill>
                <a:effectLst/>
                <a:ea typeface="Times New Roman" pitchFamily="18" charset="0"/>
                <a:cs typeface="Courier New" pitchFamily="49" charset="0"/>
              </a:rPr>
            </a:br>
            <a:r>
              <a:rPr lang="sl-SI" sz="1400" dirty="0" smtClean="0">
                <a:solidFill>
                  <a:srgbClr val="1F1F1F"/>
                </a:solidFill>
                <a:ea typeface="Times New Roman" pitchFamily="18" charset="0"/>
                <a:cs typeface="Courier New" pitchFamily="49" charset="0"/>
              </a:rPr>
              <a:t>4</a:t>
            </a:r>
            <a:r>
              <a:rPr kumimoji="0" lang="sl-SI" sz="1400" b="0" i="0" u="none" strike="noStrike" cap="none" normalizeH="0" baseline="0" dirty="0" smtClean="0">
                <a:ln>
                  <a:noFill/>
                </a:ln>
                <a:solidFill>
                  <a:srgbClr val="1F1F1F"/>
                </a:solidFill>
                <a:effectLst/>
                <a:ea typeface="Times New Roman" pitchFamily="18" charset="0"/>
                <a:cs typeface="Courier New" pitchFamily="49" charset="0"/>
              </a:rPr>
              <a:t>.</a:t>
            </a:r>
            <a:r>
              <a:rPr kumimoji="0" lang="sl-SI" sz="1400" b="0" i="0" u="none" strike="noStrike" cap="none" normalizeH="0" dirty="0" smtClean="0">
                <a:ln>
                  <a:noFill/>
                </a:ln>
                <a:solidFill>
                  <a:srgbClr val="1F1F1F"/>
                </a:solidFill>
                <a:effectLst/>
                <a:ea typeface="Times New Roman" pitchFamily="18" charset="0"/>
                <a:cs typeface="Courier New" pitchFamily="49" charset="0"/>
              </a:rPr>
              <a:t> Oči in ušesa</a:t>
            </a:r>
            <a:r>
              <a:rPr lang="sl-SI" sz="1400" dirty="0" smtClean="0">
                <a:solidFill>
                  <a:srgbClr val="1F1F1F"/>
                </a:solidFill>
                <a:ea typeface="Times New Roman" pitchFamily="18" charset="0"/>
                <a:cs typeface="Courier New" pitchFamily="49" charset="0"/>
              </a:rPr>
              <a:t/>
            </a:r>
            <a:br>
              <a:rPr lang="sl-SI" sz="1400" dirty="0" smtClean="0">
                <a:solidFill>
                  <a:srgbClr val="1F1F1F"/>
                </a:solidFill>
                <a:ea typeface="Times New Roman" pitchFamily="18" charset="0"/>
                <a:cs typeface="Courier New" pitchFamily="49" charset="0"/>
              </a:rPr>
            </a:br>
            <a:r>
              <a:rPr lang="sl-SI" sz="1400" dirty="0" smtClean="0">
                <a:solidFill>
                  <a:srgbClr val="1F1F1F"/>
                </a:solidFill>
                <a:ea typeface="Times New Roman" pitchFamily="18" charset="0"/>
                <a:cs typeface="Times New Roman" pitchFamily="18" charset="0"/>
              </a:rPr>
              <a:t>5</a:t>
            </a:r>
            <a:r>
              <a:rPr kumimoji="0" lang="sl-SI" sz="1400" b="0" i="0" u="none" strike="noStrike" cap="none" normalizeH="0" baseline="0" dirty="0" smtClean="0">
                <a:ln>
                  <a:noFill/>
                </a:ln>
                <a:solidFill>
                  <a:srgbClr val="1F1F1F"/>
                </a:solidFill>
                <a:effectLst/>
                <a:ea typeface="Calibri" pitchFamily="34" charset="0"/>
                <a:cs typeface="Times New Roman" pitchFamily="18" charset="0"/>
              </a:rPr>
              <a:t>.</a:t>
            </a:r>
            <a:r>
              <a:rPr kumimoji="0" lang="sl-SI" sz="1400" b="0" i="0" u="none" strike="noStrike" cap="none" normalizeH="0" dirty="0" smtClean="0">
                <a:ln>
                  <a:noFill/>
                </a:ln>
                <a:solidFill>
                  <a:srgbClr val="1F1F1F"/>
                </a:solidFill>
                <a:effectLst/>
                <a:ea typeface="Calibri" pitchFamily="34" charset="0"/>
                <a:cs typeface="Times New Roman" pitchFamily="18" charset="0"/>
              </a:rPr>
              <a:t> </a:t>
            </a:r>
            <a:r>
              <a:rPr kumimoji="0" lang="sl-SI" sz="1400" b="0" i="0" u="none" strike="noStrike" cap="none" normalizeH="0" baseline="0" dirty="0" smtClean="0">
                <a:ln>
                  <a:noFill/>
                </a:ln>
                <a:solidFill>
                  <a:srgbClr val="1F1F1F"/>
                </a:solidFill>
                <a:effectLst/>
                <a:ea typeface="Calibri" pitchFamily="34" charset="0"/>
                <a:cs typeface="Times New Roman" pitchFamily="18" charset="0"/>
              </a:rPr>
              <a:t>Prsna bolečina</a:t>
            </a:r>
            <a:r>
              <a:rPr lang="sl-SI" sz="1400" i="1" dirty="0" smtClean="0"/>
              <a:t> </a:t>
            </a:r>
          </a:p>
          <a:p>
            <a:pPr lvl="0" fontAlgn="base">
              <a:spcBef>
                <a:spcPct val="0"/>
              </a:spcBef>
              <a:spcAft>
                <a:spcPct val="0"/>
              </a:spcAft>
            </a:pPr>
            <a:r>
              <a:rPr lang="sl-SI" sz="1400" i="1" dirty="0" err="1" smtClean="0"/>
              <a:t>Baihui</a:t>
            </a:r>
            <a:r>
              <a:rPr lang="sl-SI" sz="1400" i="1" dirty="0" smtClean="0"/>
              <a:t>.</a:t>
            </a:r>
            <a:r>
              <a:rPr lang="sl-SI" sz="1400" dirty="0" smtClean="0"/>
              <a:t> Čiščenje čutov in umirjanje duha </a:t>
            </a:r>
            <a:endParaRPr kumimoji="0" lang="sl-SI" sz="1400" b="0" i="0" u="none" strike="noStrike" cap="none" normalizeH="0" baseline="0" dirty="0" smtClean="0">
              <a:ln>
                <a:noFill/>
              </a:ln>
              <a:solidFill>
                <a:schemeClr val="tx1"/>
              </a:solidFill>
              <a:effectLst/>
              <a:cs typeface="Arial" pitchFamily="34" charset="0"/>
            </a:endParaRPr>
          </a:p>
        </p:txBody>
      </p:sp>
      <p:pic>
        <p:nvPicPr>
          <p:cNvPr id="1027" name="Picture 3" descr="C:\Users\Kolarski\Desktop\asde.png"/>
          <p:cNvPicPr>
            <a:picLocks noChangeAspect="1" noChangeArrowheads="1"/>
          </p:cNvPicPr>
          <p:nvPr/>
        </p:nvPicPr>
        <p:blipFill>
          <a:blip r:embed="rId2" cstate="print"/>
          <a:srcRect/>
          <a:stretch>
            <a:fillRect/>
          </a:stretch>
        </p:blipFill>
        <p:spPr bwMode="auto">
          <a:xfrm>
            <a:off x="107504" y="2030462"/>
            <a:ext cx="5400600" cy="4733317"/>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ravokotnik 3"/>
          <p:cNvSpPr/>
          <p:nvPr/>
        </p:nvSpPr>
        <p:spPr>
          <a:xfrm>
            <a:off x="323528" y="5229200"/>
            <a:ext cx="31539504" cy="1169551"/>
          </a:xfrm>
          <a:prstGeom prst="rect">
            <a:avLst/>
          </a:prstGeom>
        </p:spPr>
        <p:txBody>
          <a:bodyPr wrap="square">
            <a:spAutoFit/>
          </a:bodyPr>
          <a:lstStyle/>
          <a:p>
            <a:r>
              <a:rPr lang="sl-SI" dirty="0" smtClean="0"/>
              <a:t/>
            </a:r>
            <a:br>
              <a:rPr lang="sl-SI" dirty="0" smtClean="0"/>
            </a:br>
            <a:r>
              <a:rPr lang="sl-SI" sz="800" dirty="0" smtClean="0"/>
              <a:t/>
            </a:r>
            <a:br>
              <a:rPr lang="sl-SI" sz="800" dirty="0" smtClean="0"/>
            </a:br>
            <a:endParaRPr lang="sl-SI" sz="800" dirty="0" smtClean="0"/>
          </a:p>
          <a:p>
            <a:r>
              <a:rPr lang="sl-SI" dirty="0" smtClean="0"/>
              <a:t/>
            </a:r>
            <a:br>
              <a:rPr lang="sl-SI" dirty="0" smtClean="0"/>
            </a:br>
            <a:endParaRPr lang="sl-SI" dirty="0"/>
          </a:p>
        </p:txBody>
      </p:sp>
      <p:sp>
        <p:nvSpPr>
          <p:cNvPr id="5121" name="Rectangle 1"/>
          <p:cNvSpPr>
            <a:spLocks noChangeArrowheads="1"/>
          </p:cNvSpPr>
          <p:nvPr/>
        </p:nvSpPr>
        <p:spPr bwMode="auto">
          <a:xfrm>
            <a:off x="323528" y="188641"/>
            <a:ext cx="4752528" cy="6443944"/>
          </a:xfrm>
          <a:prstGeom prst="rect">
            <a:avLst/>
          </a:prstGeom>
          <a:solidFill>
            <a:srgbClr val="F8F9FA"/>
          </a:solidFill>
          <a:ln w="9525">
            <a:noFill/>
            <a:miter lim="800000"/>
            <a:headEnd/>
            <a:tailEnd/>
          </a:ln>
          <a:effectLst/>
        </p:spPr>
        <p:txBody>
          <a:bodyPr vert="horz" wrap="square" lIns="91440" tIns="45720" rIns="91440" bIns="0" numCol="1" anchor="ctr" anchorCtr="0" compatLnSpc="1">
            <a:prstTxWarp prst="textNoShape">
              <a:avLst/>
            </a:prstTxWarp>
            <a:spAutoFit/>
          </a:bodyPr>
          <a:lstStyle/>
          <a:p>
            <a:pPr marL="342900" lvl="0" indent="-342900" fontAlgn="base">
              <a:spcBef>
                <a:spcPct val="0"/>
              </a:spcBef>
              <a:spcAft>
                <a:spcPct val="0"/>
              </a:spcAft>
            </a:pPr>
            <a:r>
              <a:rPr lang="sl-SI" sz="1400" dirty="0" smtClean="0">
                <a:solidFill>
                  <a:srgbClr val="1F1F1F"/>
                </a:solidFill>
                <a:latin typeface="Calibri" pitchFamily="34" charset="0"/>
                <a:ea typeface="Times New Roman" pitchFamily="18" charset="0"/>
                <a:cs typeface="Courier New" pitchFamily="49" charset="0"/>
              </a:rPr>
              <a:t>6.  Hrbtenica</a:t>
            </a:r>
          </a:p>
          <a:p>
            <a:pPr marL="342900" indent="-342900" fontAlgn="base">
              <a:spcBef>
                <a:spcPct val="0"/>
              </a:spcBef>
              <a:spcAft>
                <a:spcPct val="0"/>
              </a:spcAft>
            </a:pPr>
            <a:r>
              <a:rPr lang="sl-SI" sz="1400" dirty="0" smtClean="0">
                <a:solidFill>
                  <a:srgbClr val="1F1F1F"/>
                </a:solidFill>
                <a:latin typeface="Calibri" pitchFamily="34" charset="0"/>
                <a:ea typeface="Times New Roman" pitchFamily="18" charset="0"/>
                <a:cs typeface="Courier New" pitchFamily="49" charset="0"/>
              </a:rPr>
              <a:t>7.  Hipofiza</a:t>
            </a:r>
          </a:p>
          <a:p>
            <a:pPr marL="342900" indent="-342900" fontAlgn="base">
              <a:spcBef>
                <a:spcPct val="0"/>
              </a:spcBef>
              <a:spcAft>
                <a:spcPct val="0"/>
              </a:spcAft>
            </a:pPr>
            <a:r>
              <a:rPr lang="sl-SI" sz="1400" dirty="0" smtClean="0">
                <a:solidFill>
                  <a:srgbClr val="1F1F1F"/>
                </a:solidFill>
                <a:latin typeface="Calibri" pitchFamily="34" charset="0"/>
                <a:ea typeface="Times New Roman" pitchFamily="18" charset="0"/>
                <a:cs typeface="Courier New" pitchFamily="49" charset="0"/>
              </a:rPr>
              <a:t>8.  Hrbtenica, Intuicija, Spanje</a:t>
            </a:r>
          </a:p>
          <a:p>
            <a:pPr marL="342900" indent="-342900" fontAlgn="base">
              <a:spcBef>
                <a:spcPct val="0"/>
              </a:spcBef>
              <a:spcAft>
                <a:spcPct val="0"/>
              </a:spcAft>
            </a:pPr>
            <a:r>
              <a:rPr lang="sl-SI" sz="1400" dirty="0" smtClean="0">
                <a:solidFill>
                  <a:srgbClr val="1F1F1F"/>
                </a:solidFill>
                <a:latin typeface="Calibri" pitchFamily="34" charset="0"/>
                <a:ea typeface="Times New Roman" pitchFamily="18" charset="0"/>
                <a:cs typeface="Courier New" pitchFamily="49" charset="0"/>
              </a:rPr>
              <a:t>9.  Vrat, Hipofiza, Epifiza, Nespečnost</a:t>
            </a:r>
          </a:p>
          <a:p>
            <a:pPr marL="342900" indent="-342900" fontAlgn="base">
              <a:spcBef>
                <a:spcPct val="0"/>
              </a:spcBef>
              <a:spcAft>
                <a:spcPct val="0"/>
              </a:spcAft>
            </a:pPr>
            <a:r>
              <a:rPr lang="sl-SI" sz="1400" dirty="0" smtClean="0">
                <a:solidFill>
                  <a:srgbClr val="1F1F1F"/>
                </a:solidFill>
                <a:latin typeface="Calibri" pitchFamily="34" charset="0"/>
                <a:ea typeface="Times New Roman" pitchFamily="18" charset="0"/>
                <a:cs typeface="Courier New" pitchFamily="49" charset="0"/>
              </a:rPr>
              <a:t>10.  Ščitnica</a:t>
            </a:r>
          </a:p>
          <a:p>
            <a:pPr marL="342900" indent="-342900" fontAlgn="base">
              <a:spcBef>
                <a:spcPct val="0"/>
              </a:spcBef>
              <a:spcAft>
                <a:spcPct val="0"/>
              </a:spcAft>
            </a:pPr>
            <a:r>
              <a:rPr kumimoji="0" lang="sl-SI" sz="1400" b="0" i="0" u="none" strike="noStrike" cap="none" normalizeH="0" baseline="0" dirty="0" smtClean="0">
                <a:ln>
                  <a:noFill/>
                </a:ln>
                <a:solidFill>
                  <a:srgbClr val="1F1F1F"/>
                </a:solidFill>
                <a:effectLst/>
                <a:latin typeface="Calibri" pitchFamily="34" charset="0"/>
                <a:ea typeface="Times New Roman" pitchFamily="18" charset="0"/>
                <a:cs typeface="Courier New" pitchFamily="49" charset="0"/>
              </a:rPr>
              <a:t>11.  Nadledvične žleze</a:t>
            </a:r>
            <a:r>
              <a:rPr kumimoji="0" lang="sl-SI" sz="1400" b="0" i="0" u="none" strike="noStrike" cap="none" normalizeH="0" baseline="0" dirty="0" smtClean="0">
                <a:ln>
                  <a:noFill/>
                </a:ln>
                <a:solidFill>
                  <a:srgbClr val="212529"/>
                </a:solidFill>
                <a:effectLst/>
                <a:latin typeface="Calibri" pitchFamily="34" charset="0"/>
                <a:ea typeface="Times New Roman" pitchFamily="18" charset="0"/>
                <a:cs typeface="Arial" pitchFamily="34" charset="0"/>
              </a:rPr>
              <a:t>, </a:t>
            </a:r>
            <a:r>
              <a:rPr kumimoji="0" lang="sl-SI" sz="1400" b="0" i="0" u="none" strike="noStrike" cap="none" normalizeH="0" baseline="0" dirty="0" smtClean="0">
                <a:ln>
                  <a:noFill/>
                </a:ln>
                <a:solidFill>
                  <a:srgbClr val="1F1F1F"/>
                </a:solidFill>
                <a:effectLst/>
                <a:latin typeface="Calibri" pitchFamily="34" charset="0"/>
                <a:ea typeface="Times New Roman" pitchFamily="18" charset="0"/>
                <a:cs typeface="Courier New" pitchFamily="49" charset="0"/>
              </a:rPr>
              <a:t>Sprostitev, Vitalnost</a:t>
            </a:r>
          </a:p>
          <a:p>
            <a:pPr marL="342900" indent="-342900" fontAlgn="base">
              <a:spcBef>
                <a:spcPct val="0"/>
              </a:spcBef>
              <a:spcAft>
                <a:spcPct val="0"/>
              </a:spcAft>
            </a:pPr>
            <a:r>
              <a:rPr lang="sl-SI" sz="1400" dirty="0" smtClean="0">
                <a:solidFill>
                  <a:srgbClr val="1F1F1F"/>
                </a:solidFill>
                <a:latin typeface="Calibri" pitchFamily="34" charset="0"/>
                <a:ea typeface="Times New Roman" pitchFamily="18" charset="0"/>
                <a:cs typeface="Courier New" pitchFamily="49" charset="0"/>
              </a:rPr>
              <a:t>12.  </a:t>
            </a:r>
            <a:r>
              <a:rPr lang="sl-SI" sz="1400" dirty="0" err="1" smtClean="0">
                <a:solidFill>
                  <a:srgbClr val="1F1F1F"/>
                </a:solidFill>
                <a:latin typeface="Calibri" pitchFamily="34" charset="0"/>
                <a:ea typeface="Times New Roman" pitchFamily="18" charset="0"/>
                <a:cs typeface="Courier New" pitchFamily="49" charset="0"/>
              </a:rPr>
              <a:t>Lumbosakralna</a:t>
            </a:r>
            <a:r>
              <a:rPr lang="sl-SI" sz="1400" dirty="0" smtClean="0">
                <a:solidFill>
                  <a:srgbClr val="1F1F1F"/>
                </a:solidFill>
                <a:latin typeface="Calibri" pitchFamily="34" charset="0"/>
                <a:ea typeface="Times New Roman" pitchFamily="18" charset="0"/>
                <a:cs typeface="Courier New" pitchFamily="49" charset="0"/>
              </a:rPr>
              <a:t> bolečina (</a:t>
            </a:r>
            <a:r>
              <a:rPr lang="sl-SI" sz="1400" dirty="0" err="1" smtClean="0">
                <a:solidFill>
                  <a:srgbClr val="1F1F1F"/>
                </a:solidFill>
                <a:latin typeface="Calibri" pitchFamily="34" charset="0"/>
                <a:ea typeface="Times New Roman" pitchFamily="18" charset="0"/>
                <a:cs typeface="Courier New" pitchFamily="49" charset="0"/>
              </a:rPr>
              <a:t>tritočka</a:t>
            </a:r>
            <a:r>
              <a:rPr lang="sl-SI" sz="1400" dirty="0" smtClean="0">
                <a:solidFill>
                  <a:srgbClr val="1F1F1F"/>
                </a:solidFill>
                <a:latin typeface="Calibri" pitchFamily="34" charset="0"/>
                <a:ea typeface="Times New Roman" pitchFamily="18" charset="0"/>
                <a:cs typeface="Courier New" pitchFamily="49" charset="0"/>
              </a:rPr>
              <a:t>)</a:t>
            </a:r>
          </a:p>
          <a:p>
            <a:pPr marL="342900" lvl="0" indent="-342900" fontAlgn="base">
              <a:spcBef>
                <a:spcPct val="0"/>
              </a:spcBef>
              <a:spcAft>
                <a:spcPct val="0"/>
              </a:spcAft>
            </a:pPr>
            <a:r>
              <a:rPr lang="sl-SI" sz="1400" dirty="0" smtClean="0">
                <a:solidFill>
                  <a:srgbClr val="1F1F1F"/>
                </a:solidFill>
                <a:latin typeface="Calibri" pitchFamily="34" charset="0"/>
                <a:ea typeface="Times New Roman" pitchFamily="18" charset="0"/>
                <a:cs typeface="Courier New" pitchFamily="49" charset="0"/>
              </a:rPr>
              <a:t>13. Trebušna slinavka, Maternica, Želodec,</a:t>
            </a:r>
          </a:p>
          <a:p>
            <a:pPr marL="342900" lvl="0" indent="-342900" fontAlgn="base">
              <a:spcBef>
                <a:spcPct val="0"/>
              </a:spcBef>
              <a:spcAft>
                <a:spcPct val="0"/>
              </a:spcAft>
            </a:pPr>
            <a:r>
              <a:rPr lang="sl-SI" sz="1400" dirty="0" smtClean="0">
                <a:solidFill>
                  <a:srgbClr val="1F1F1F"/>
                </a:solidFill>
                <a:latin typeface="Calibri" pitchFamily="34" charset="0"/>
                <a:ea typeface="Times New Roman" pitchFamily="18" charset="0"/>
                <a:cs typeface="Courier New" pitchFamily="49" charset="0"/>
              </a:rPr>
              <a:t>       Regulacija hormonov, Vrtoglavica</a:t>
            </a:r>
          </a:p>
          <a:p>
            <a:pPr marL="342900" lvl="0" indent="-342900" fontAlgn="base">
              <a:spcBef>
                <a:spcPct val="0"/>
              </a:spcBef>
              <a:spcAft>
                <a:spcPct val="0"/>
              </a:spcAft>
            </a:pPr>
            <a:r>
              <a:rPr lang="sl-SI" sz="1400" dirty="0" smtClean="0">
                <a:solidFill>
                  <a:srgbClr val="1F1F1F"/>
                </a:solidFill>
                <a:latin typeface="Calibri" pitchFamily="34" charset="0"/>
                <a:ea typeface="Times New Roman" pitchFamily="18" charset="0"/>
                <a:cs typeface="Courier New" pitchFamily="49" charset="0"/>
              </a:rPr>
              <a:t>14. Maternica, Prostata</a:t>
            </a:r>
          </a:p>
          <a:p>
            <a:pPr marL="342900" indent="-342900" fontAlgn="base">
              <a:spcBef>
                <a:spcPct val="0"/>
              </a:spcBef>
              <a:spcAft>
                <a:spcPct val="0"/>
              </a:spcAft>
            </a:pPr>
            <a:r>
              <a:rPr lang="sl-SI" sz="1400" dirty="0" smtClean="0">
                <a:solidFill>
                  <a:srgbClr val="1F1F1F"/>
                </a:solidFill>
                <a:latin typeface="Calibri" pitchFamily="34" charset="0"/>
                <a:ea typeface="Times New Roman" pitchFamily="18" charset="0"/>
                <a:cs typeface="Courier New" pitchFamily="49" charset="0"/>
              </a:rPr>
              <a:t>15. Jajčniki, Maternica, Moda, Prostata, Zatilnica</a:t>
            </a:r>
          </a:p>
          <a:p>
            <a:pPr marL="342900" indent="-342900" fontAlgn="base">
              <a:spcBef>
                <a:spcPct val="0"/>
              </a:spcBef>
              <a:spcAft>
                <a:spcPct val="0"/>
              </a:spcAft>
            </a:pPr>
            <a:r>
              <a:rPr lang="sl-SI" sz="1400" dirty="0" smtClean="0">
                <a:solidFill>
                  <a:srgbClr val="1F1F1F"/>
                </a:solidFill>
                <a:latin typeface="Calibri" pitchFamily="34" charset="0"/>
                <a:ea typeface="Times New Roman" pitchFamily="18" charset="0"/>
                <a:cs typeface="Courier New" pitchFamily="49" charset="0"/>
              </a:rPr>
              <a:t>16. Anus, Zatilje</a:t>
            </a:r>
          </a:p>
          <a:p>
            <a:pPr marL="342900" indent="-342900" fontAlgn="base">
              <a:spcBef>
                <a:spcPct val="0"/>
              </a:spcBef>
              <a:spcAft>
                <a:spcPct val="0"/>
              </a:spcAft>
            </a:pPr>
            <a:r>
              <a:rPr lang="sl-SI" sz="1400" dirty="0" smtClean="0">
                <a:solidFill>
                  <a:srgbClr val="1F1F1F"/>
                </a:solidFill>
                <a:latin typeface="Calibri" pitchFamily="34" charset="0"/>
                <a:ea typeface="Times New Roman" pitchFamily="18" charset="0"/>
                <a:cs typeface="Courier New" pitchFamily="49" charset="0"/>
              </a:rPr>
              <a:t>17. Ledvice,</a:t>
            </a:r>
            <a:r>
              <a:rPr lang="sl-SI" sz="1400" dirty="0" smtClean="0">
                <a:latin typeface="Arial Unicode MS" pitchFamily="34" charset="-128"/>
                <a:ea typeface="Times New Roman" pitchFamily="18" charset="0"/>
                <a:cs typeface="Courier New" pitchFamily="49" charset="0"/>
              </a:rPr>
              <a:t> </a:t>
            </a:r>
            <a:r>
              <a:rPr lang="sl-SI" sz="1400" dirty="0" smtClean="0">
                <a:solidFill>
                  <a:srgbClr val="1F1F1F"/>
                </a:solidFill>
                <a:latin typeface="Calibri" pitchFamily="34" charset="0"/>
                <a:ea typeface="Times New Roman" pitchFamily="18" charset="0"/>
                <a:cs typeface="Courier New" pitchFamily="49" charset="0"/>
              </a:rPr>
              <a:t>Ledveni del hrbtenice, Spolni nagon</a:t>
            </a:r>
            <a:endParaRPr lang="sl-SI" sz="1400" dirty="0" smtClean="0">
              <a:latin typeface="Arial" pitchFamily="34" charset="0"/>
              <a:cs typeface="Arial" pitchFamily="34" charset="0"/>
            </a:endParaRPr>
          </a:p>
          <a:p>
            <a:pPr marL="342900" lvl="0" indent="-342900" fontAlgn="base">
              <a:spcBef>
                <a:spcPct val="0"/>
              </a:spcBef>
              <a:spcAft>
                <a:spcPct val="0"/>
              </a:spcAft>
            </a:pPr>
            <a:r>
              <a:rPr lang="sl-SI" sz="1400" dirty="0" smtClean="0">
                <a:solidFill>
                  <a:srgbClr val="1F1F1F"/>
                </a:solidFill>
                <a:latin typeface="Calibri" pitchFamily="34" charset="0"/>
                <a:ea typeface="Times New Roman" pitchFamily="18" charset="0"/>
                <a:cs typeface="Courier New" pitchFamily="49" charset="0"/>
              </a:rPr>
              <a:t>18. Jetra</a:t>
            </a:r>
          </a:p>
          <a:p>
            <a:pPr marL="342900" lvl="0" indent="-342900" fontAlgn="base">
              <a:spcBef>
                <a:spcPct val="0"/>
              </a:spcBef>
              <a:spcAft>
                <a:spcPct val="0"/>
              </a:spcAft>
            </a:pPr>
            <a:r>
              <a:rPr lang="sl-SI" sz="1400" dirty="0" smtClean="0">
                <a:solidFill>
                  <a:srgbClr val="1F1F1F"/>
                </a:solidFill>
                <a:latin typeface="Calibri" pitchFamily="34" charset="0"/>
                <a:ea typeface="Times New Roman" pitchFamily="18" charset="0"/>
                <a:cs typeface="Courier New" pitchFamily="49" charset="0"/>
              </a:rPr>
              <a:t>19. Žolčnik, Vranica, Sprostitev</a:t>
            </a:r>
          </a:p>
          <a:p>
            <a:pPr marL="342900" lvl="0" indent="-342900" fontAlgn="base">
              <a:spcBef>
                <a:spcPct val="0"/>
              </a:spcBef>
              <a:spcAft>
                <a:spcPct val="0"/>
              </a:spcAft>
            </a:pPr>
            <a:r>
              <a:rPr lang="sl-SI" sz="1400" dirty="0" smtClean="0">
                <a:solidFill>
                  <a:srgbClr val="1F1F1F"/>
                </a:solidFill>
                <a:latin typeface="Calibri" pitchFamily="34" charset="0"/>
                <a:ea typeface="Times New Roman" pitchFamily="18" charset="0"/>
                <a:cs typeface="Courier New" pitchFamily="49" charset="0"/>
              </a:rPr>
              <a:t>20. Čelni sinusi</a:t>
            </a:r>
          </a:p>
          <a:p>
            <a:pPr marL="342900" indent="-342900" fontAlgn="base">
              <a:spcBef>
                <a:spcPct val="0"/>
              </a:spcBef>
              <a:spcAft>
                <a:spcPct val="0"/>
              </a:spcAft>
            </a:pPr>
            <a:r>
              <a:rPr lang="sl-SI" sz="1400" dirty="0" smtClean="0">
                <a:solidFill>
                  <a:srgbClr val="1F1F1F"/>
                </a:solidFill>
                <a:latin typeface="Calibri" pitchFamily="34" charset="0"/>
                <a:ea typeface="Times New Roman" pitchFamily="18" charset="0"/>
                <a:cs typeface="Courier New" pitchFamily="49" charset="0"/>
              </a:rPr>
              <a:t>21. </a:t>
            </a:r>
            <a:r>
              <a:rPr lang="sl-SI" sz="1400" dirty="0" err="1" smtClean="0">
                <a:solidFill>
                  <a:srgbClr val="1F1F1F"/>
                </a:solidFill>
                <a:latin typeface="Calibri" pitchFamily="34" charset="0"/>
                <a:ea typeface="Times New Roman" pitchFamily="18" charset="0"/>
                <a:cs typeface="Courier New" pitchFamily="49" charset="0"/>
              </a:rPr>
              <a:t>Obščitnična</a:t>
            </a:r>
            <a:r>
              <a:rPr lang="sl-SI" sz="1400" dirty="0" smtClean="0">
                <a:solidFill>
                  <a:srgbClr val="1F1F1F"/>
                </a:solidFill>
                <a:latin typeface="Calibri" pitchFamily="34" charset="0"/>
                <a:ea typeface="Times New Roman" pitchFamily="18" charset="0"/>
                <a:cs typeface="Courier New" pitchFamily="49" charset="0"/>
              </a:rPr>
              <a:t> žleza</a:t>
            </a:r>
          </a:p>
          <a:p>
            <a:pPr marL="342900" indent="-342900" fontAlgn="base">
              <a:spcBef>
                <a:spcPct val="0"/>
              </a:spcBef>
              <a:spcAft>
                <a:spcPct val="0"/>
              </a:spcAft>
            </a:pPr>
            <a:r>
              <a:rPr lang="sl-SI" sz="1400" dirty="0" smtClean="0">
                <a:solidFill>
                  <a:srgbClr val="1F1F1F"/>
                </a:solidFill>
                <a:latin typeface="Calibri" pitchFamily="34" charset="0"/>
                <a:ea typeface="Times New Roman" pitchFamily="18" charset="0"/>
                <a:cs typeface="Courier New" pitchFamily="49" charset="0"/>
              </a:rPr>
              <a:t>22. Dojke, Jajčniki</a:t>
            </a:r>
          </a:p>
          <a:p>
            <a:pPr marL="228600" indent="-228600" fontAlgn="base">
              <a:spcBef>
                <a:spcPct val="0"/>
              </a:spcBef>
              <a:spcAft>
                <a:spcPct val="0"/>
              </a:spcAft>
            </a:pPr>
            <a:r>
              <a:rPr kumimoji="0" lang="sl-SI" sz="1400" b="0" i="0" u="none" strike="noStrike" cap="none" normalizeH="0" baseline="0" dirty="0" smtClean="0">
                <a:ln>
                  <a:noFill/>
                </a:ln>
                <a:solidFill>
                  <a:srgbClr val="1F1F1F"/>
                </a:solidFill>
                <a:effectLst/>
                <a:latin typeface="Calibri" pitchFamily="34" charset="0"/>
                <a:ea typeface="Times New Roman" pitchFamily="18" charset="0"/>
                <a:cs typeface="Courier New" pitchFamily="49" charset="0"/>
              </a:rPr>
              <a:t>23. Templji</a:t>
            </a:r>
          </a:p>
          <a:p>
            <a:pPr marL="228600" indent="-228600" fontAlgn="base">
              <a:spcBef>
                <a:spcPct val="0"/>
              </a:spcBef>
              <a:spcAft>
                <a:spcPct val="0"/>
              </a:spcAft>
            </a:pPr>
            <a:r>
              <a:rPr lang="sl-SI" sz="1400" dirty="0" smtClean="0">
                <a:solidFill>
                  <a:srgbClr val="1F1F1F"/>
                </a:solidFill>
                <a:latin typeface="Calibri" pitchFamily="34" charset="0"/>
                <a:ea typeface="Times New Roman" pitchFamily="18" charset="0"/>
                <a:cs typeface="Courier New" pitchFamily="49" charset="0"/>
              </a:rPr>
              <a:t>24. Vranica</a:t>
            </a:r>
            <a:endParaRPr kumimoji="0" lang="sl-SI" sz="1400" b="0" i="0" u="none" strike="noStrike" cap="none" normalizeH="0" baseline="0" dirty="0" smtClean="0">
              <a:ln>
                <a:noFill/>
              </a:ln>
              <a:solidFill>
                <a:srgbClr val="1F1F1F"/>
              </a:solidFill>
              <a:effectLst/>
              <a:latin typeface="Calibri" pitchFamily="34" charset="0"/>
              <a:ea typeface="Times New Roman" pitchFamily="18" charset="0"/>
              <a:cs typeface="Courier New" pitchFamily="49" charset="0"/>
            </a:endParaRPr>
          </a:p>
          <a:p>
            <a:pPr marL="228600" lvl="0" indent="-228600" fontAlgn="base">
              <a:spcBef>
                <a:spcPct val="0"/>
              </a:spcBef>
              <a:spcAft>
                <a:spcPct val="0"/>
              </a:spcAft>
            </a:pPr>
            <a:r>
              <a:rPr lang="sl-SI" sz="1400" dirty="0" smtClean="0">
                <a:solidFill>
                  <a:srgbClr val="1F1F1F"/>
                </a:solidFill>
                <a:latin typeface="Calibri" pitchFamily="34" charset="0"/>
                <a:ea typeface="Times New Roman" pitchFamily="18" charset="0"/>
                <a:cs typeface="Courier New" pitchFamily="49" charset="0"/>
              </a:rPr>
              <a:t>25. T</a:t>
            </a:r>
            <a:r>
              <a:rPr kumimoji="0" lang="sl-SI" sz="1400" b="0" i="0" u="none" strike="noStrike" cap="none" normalizeH="0" baseline="0" dirty="0" smtClean="0">
                <a:ln>
                  <a:noFill/>
                </a:ln>
                <a:solidFill>
                  <a:srgbClr val="1F1F1F"/>
                </a:solidFill>
                <a:effectLst/>
                <a:latin typeface="Calibri" pitchFamily="34" charset="0"/>
                <a:ea typeface="Times New Roman" pitchFamily="18" charset="0"/>
                <a:cs typeface="Courier New" pitchFamily="49" charset="0"/>
              </a:rPr>
              <a:t>rebušna slinavka, Jajčniki,</a:t>
            </a:r>
            <a:r>
              <a:rPr kumimoji="0" lang="sl-SI" sz="1400" b="0" i="0" u="none" strike="noStrike" cap="none" normalizeH="0" dirty="0" smtClean="0">
                <a:ln>
                  <a:noFill/>
                </a:ln>
                <a:solidFill>
                  <a:srgbClr val="1F1F1F"/>
                </a:solidFill>
                <a:effectLst/>
                <a:latin typeface="Calibri" pitchFamily="34" charset="0"/>
                <a:ea typeface="Times New Roman" pitchFamily="18" charset="0"/>
                <a:cs typeface="Courier New" pitchFamily="49" charset="0"/>
              </a:rPr>
              <a:t> </a:t>
            </a:r>
            <a:r>
              <a:rPr lang="sl-SI" sz="1400" dirty="0" smtClean="0">
                <a:solidFill>
                  <a:srgbClr val="1F1F1F"/>
                </a:solidFill>
                <a:latin typeface="Calibri" pitchFamily="34" charset="0"/>
                <a:ea typeface="Times New Roman" pitchFamily="18" charset="0"/>
                <a:cs typeface="Courier New" pitchFamily="49" charset="0"/>
              </a:rPr>
              <a:t>Genitalije,</a:t>
            </a:r>
            <a:br>
              <a:rPr lang="sl-SI" sz="1400" dirty="0" smtClean="0">
                <a:solidFill>
                  <a:srgbClr val="1F1F1F"/>
                </a:solidFill>
                <a:latin typeface="Calibri" pitchFamily="34" charset="0"/>
                <a:ea typeface="Times New Roman" pitchFamily="18" charset="0"/>
                <a:cs typeface="Courier New" pitchFamily="49" charset="0"/>
              </a:rPr>
            </a:br>
            <a:r>
              <a:rPr lang="sl-SI" sz="1400" dirty="0" smtClean="0">
                <a:solidFill>
                  <a:srgbClr val="1F1F1F"/>
                </a:solidFill>
                <a:latin typeface="Calibri" pitchFamily="34" charset="0"/>
                <a:ea typeface="Times New Roman" pitchFamily="18" charset="0"/>
                <a:cs typeface="Courier New" pitchFamily="49" charset="0"/>
              </a:rPr>
              <a:t>  </a:t>
            </a:r>
            <a:r>
              <a:rPr kumimoji="0" lang="sl-SI" sz="1400" b="0" i="0" u="none" strike="noStrike" cap="none" normalizeH="0" baseline="0" dirty="0" smtClean="0">
                <a:ln>
                  <a:noFill/>
                </a:ln>
                <a:solidFill>
                  <a:srgbClr val="1F1F1F"/>
                </a:solidFill>
                <a:effectLst/>
                <a:latin typeface="Calibri" pitchFamily="34" charset="0"/>
                <a:ea typeface="Times New Roman" pitchFamily="18" charset="0"/>
                <a:cs typeface="Courier New" pitchFamily="49" charset="0"/>
              </a:rPr>
              <a:t>Prostata, Maternica</a:t>
            </a:r>
            <a:endParaRPr lang="sl-SI" sz="1400" dirty="0" smtClean="0">
              <a:solidFill>
                <a:srgbClr val="1F1F1F"/>
              </a:solidFill>
              <a:latin typeface="Calibri" pitchFamily="34" charset="0"/>
              <a:ea typeface="Times New Roman" pitchFamily="18" charset="0"/>
              <a:cs typeface="Courier New" pitchFamily="49" charset="0"/>
            </a:endParaRPr>
          </a:p>
          <a:p>
            <a:pPr marL="228600" lvl="0" indent="-228600" fontAlgn="base">
              <a:spcBef>
                <a:spcPct val="0"/>
              </a:spcBef>
              <a:spcAft>
                <a:spcPct val="0"/>
              </a:spcAft>
            </a:pPr>
            <a:r>
              <a:rPr lang="sl-SI" sz="1400" dirty="0" smtClean="0">
                <a:solidFill>
                  <a:srgbClr val="1F1F1F"/>
                </a:solidFill>
                <a:latin typeface="Calibri" pitchFamily="34" charset="0"/>
                <a:ea typeface="Times New Roman" pitchFamily="18" charset="0"/>
                <a:cs typeface="Courier New" pitchFamily="49" charset="0"/>
              </a:rPr>
              <a:t>26. Trebušna slinavka, Prostata, Maternica, Jajčniki</a:t>
            </a:r>
            <a:endParaRPr kumimoji="0" lang="sl-SI" sz="1400" b="0" i="0" u="none" strike="noStrike" cap="none" normalizeH="0" baseline="0" dirty="0" smtClean="0">
              <a:ln>
                <a:noFill/>
              </a:ln>
              <a:solidFill>
                <a:srgbClr val="1F1F1F"/>
              </a:solidFill>
              <a:effectLst/>
              <a:latin typeface="Calibri" pitchFamily="34" charset="0"/>
              <a:ea typeface="Times New Roman" pitchFamily="18" charset="0"/>
              <a:cs typeface="Courier New" pitchFamily="49" charset="0"/>
            </a:endParaRPr>
          </a:p>
          <a:p>
            <a:pPr marL="228600" lvl="0" indent="-228600" fontAlgn="base">
              <a:spcBef>
                <a:spcPct val="0"/>
              </a:spcBef>
              <a:spcAft>
                <a:spcPct val="0"/>
              </a:spcAft>
            </a:pPr>
            <a:r>
              <a:rPr kumimoji="0" lang="sl-SI" sz="1400" b="0" i="0" u="none" strike="noStrike" cap="none" normalizeH="0" baseline="0" dirty="0" smtClean="0">
                <a:ln>
                  <a:noFill/>
                </a:ln>
                <a:solidFill>
                  <a:srgbClr val="1F1F1F"/>
                </a:solidFill>
                <a:effectLst/>
                <a:latin typeface="Calibri" pitchFamily="34" charset="0"/>
                <a:ea typeface="Times New Roman" pitchFamily="18" charset="0"/>
                <a:cs typeface="Courier New" pitchFamily="49" charset="0"/>
              </a:rPr>
              <a:t>27. Nadledvične žleze</a:t>
            </a:r>
            <a:endParaRPr lang="sl-SI" sz="1400" dirty="0" smtClean="0">
              <a:solidFill>
                <a:srgbClr val="1F1F1F"/>
              </a:solidFill>
              <a:latin typeface="Calibri" pitchFamily="34" charset="0"/>
              <a:ea typeface="Times New Roman" pitchFamily="18" charset="0"/>
              <a:cs typeface="Courier New" pitchFamily="49" charset="0"/>
            </a:endParaRPr>
          </a:p>
          <a:p>
            <a:pPr marL="228600" lvl="0" indent="-228600" fontAlgn="base">
              <a:spcBef>
                <a:spcPct val="0"/>
              </a:spcBef>
              <a:spcAft>
                <a:spcPct val="0"/>
              </a:spcAft>
            </a:pPr>
            <a:r>
              <a:rPr lang="sl-SI" sz="1400" dirty="0" smtClean="0">
                <a:solidFill>
                  <a:srgbClr val="1F1F1F"/>
                </a:solidFill>
                <a:latin typeface="Calibri" pitchFamily="34" charset="0"/>
                <a:ea typeface="Times New Roman" pitchFamily="18" charset="0"/>
                <a:cs typeface="Courier New" pitchFamily="49" charset="0"/>
              </a:rPr>
              <a:t>28. Antibiotični učinek</a:t>
            </a:r>
          </a:p>
          <a:p>
            <a:pPr marL="228600" lvl="0" indent="-228600" fontAlgn="base">
              <a:spcBef>
                <a:spcPct val="0"/>
              </a:spcBef>
              <a:spcAft>
                <a:spcPct val="0"/>
              </a:spcAft>
            </a:pPr>
            <a:r>
              <a:rPr lang="sl-SI" sz="1400" dirty="0" smtClean="0">
                <a:solidFill>
                  <a:srgbClr val="1F1F1F"/>
                </a:solidFill>
                <a:latin typeface="Calibri" pitchFamily="34" charset="0"/>
                <a:ea typeface="Times New Roman" pitchFamily="18" charset="0"/>
                <a:cs typeface="Courier New" pitchFamily="49" charset="0"/>
              </a:rPr>
              <a:t>29. Sečevodi, Regulacija tekočine</a:t>
            </a:r>
          </a:p>
          <a:p>
            <a:pPr marL="228600" lvl="0" indent="-228600" fontAlgn="base">
              <a:spcBef>
                <a:spcPct val="0"/>
              </a:spcBef>
              <a:spcAft>
                <a:spcPct val="0"/>
              </a:spcAft>
            </a:pPr>
            <a:r>
              <a:rPr lang="sl-SI" sz="1400" dirty="0" smtClean="0">
                <a:solidFill>
                  <a:srgbClr val="FF0000"/>
                </a:solidFill>
                <a:latin typeface="Calibri" pitchFamily="34" charset="0"/>
                <a:ea typeface="Times New Roman" pitchFamily="18" charset="0"/>
                <a:cs typeface="Courier New" pitchFamily="49" charset="0"/>
              </a:rPr>
              <a:t>30</a:t>
            </a:r>
            <a:r>
              <a:rPr lang="sl-SI" sz="1400" dirty="0" smtClean="0">
                <a:solidFill>
                  <a:srgbClr val="1F1F1F"/>
                </a:solidFill>
                <a:latin typeface="Calibri" pitchFamily="34" charset="0"/>
                <a:ea typeface="Times New Roman" pitchFamily="18" charset="0"/>
                <a:cs typeface="Courier New" pitchFamily="49" charset="0"/>
              </a:rPr>
              <a:t>. </a:t>
            </a:r>
            <a:r>
              <a:rPr lang="sl-SI" sz="1400" u="sng" dirty="0" smtClean="0">
                <a:solidFill>
                  <a:srgbClr val="1F1F1F"/>
                </a:solidFill>
                <a:latin typeface="Calibri" pitchFamily="34" charset="0"/>
                <a:ea typeface="Times New Roman" pitchFamily="18" charset="0"/>
                <a:cs typeface="Courier New" pitchFamily="49" charset="0"/>
              </a:rPr>
              <a:t>Limfa</a:t>
            </a:r>
            <a:endParaRPr kumimoji="0" lang="sl-SI" sz="1400" b="0" i="0" u="sng" strike="noStrike" cap="none" normalizeH="0" baseline="0" dirty="0" smtClean="0">
              <a:ln>
                <a:noFill/>
              </a:ln>
              <a:solidFill>
                <a:srgbClr val="1F1F1F"/>
              </a:solidFill>
              <a:effectLst/>
              <a:latin typeface="Calibri" pitchFamily="34" charset="0"/>
              <a:ea typeface="Times New Roman" pitchFamily="18" charset="0"/>
              <a:cs typeface="Courier New" pitchFamily="49" charset="0"/>
            </a:endParaRPr>
          </a:p>
          <a:p>
            <a:pPr marL="228600" marR="0" lvl="0" indent="-228600" algn="l" defTabSz="914400" rtl="0" eaLnBrk="1" fontAlgn="base" latinLnBrk="0" hangingPunct="1">
              <a:lnSpc>
                <a:spcPct val="100000"/>
              </a:lnSpc>
              <a:spcBef>
                <a:spcPct val="0"/>
              </a:spcBef>
              <a:spcAft>
                <a:spcPct val="0"/>
              </a:spcAft>
              <a:buClrTx/>
              <a:buSzTx/>
              <a:tabLst/>
            </a:pPr>
            <a:r>
              <a:rPr lang="sl-SI" sz="1400" dirty="0" smtClean="0">
                <a:solidFill>
                  <a:srgbClr val="FF0000"/>
                </a:solidFill>
                <a:latin typeface="Calibri" pitchFamily="34" charset="0"/>
                <a:ea typeface="Times New Roman" pitchFamily="18" charset="0"/>
                <a:cs typeface="Courier New" pitchFamily="49" charset="0"/>
              </a:rPr>
              <a:t>31</a:t>
            </a:r>
            <a:r>
              <a:rPr lang="sl-SI" sz="1400" dirty="0" smtClean="0">
                <a:solidFill>
                  <a:srgbClr val="1F1F1F"/>
                </a:solidFill>
                <a:latin typeface="Calibri" pitchFamily="34" charset="0"/>
                <a:ea typeface="Times New Roman" pitchFamily="18" charset="0"/>
                <a:cs typeface="Courier New" pitchFamily="49" charset="0"/>
              </a:rPr>
              <a:t>. V</a:t>
            </a:r>
            <a:r>
              <a:rPr kumimoji="0" lang="sl-SI" sz="1400" b="0" i="0" u="none" strike="noStrike" cap="none" normalizeH="0" baseline="0" dirty="0" smtClean="0">
                <a:ln>
                  <a:noFill/>
                </a:ln>
                <a:solidFill>
                  <a:srgbClr val="1F1F1F"/>
                </a:solidFill>
                <a:effectLst/>
                <a:latin typeface="Calibri" pitchFamily="34" charset="0"/>
                <a:ea typeface="Times New Roman" pitchFamily="18" charset="0"/>
                <a:cs typeface="Courier New" pitchFamily="49" charset="0"/>
              </a:rPr>
              <a:t>ranica, </a:t>
            </a:r>
            <a:r>
              <a:rPr lang="sl-SI" sz="1400" dirty="0" smtClean="0">
                <a:solidFill>
                  <a:srgbClr val="1F1F1F"/>
                </a:solidFill>
                <a:latin typeface="Calibri" pitchFamily="34" charset="0"/>
                <a:ea typeface="Times New Roman" pitchFamily="18" charset="0"/>
                <a:cs typeface="Courier New" pitchFamily="49" charset="0"/>
              </a:rPr>
              <a:t>P</a:t>
            </a:r>
            <a:r>
              <a:rPr kumimoji="0" lang="sl-SI" sz="1400" b="0" i="0" strike="noStrike" cap="none" normalizeH="0" baseline="0" dirty="0" smtClean="0">
                <a:ln>
                  <a:noFill/>
                </a:ln>
                <a:solidFill>
                  <a:srgbClr val="1F1F1F"/>
                </a:solidFill>
                <a:effectLst/>
                <a:latin typeface="Calibri" pitchFamily="34" charset="0"/>
                <a:ea typeface="Times New Roman" pitchFamily="18" charset="0"/>
                <a:cs typeface="Courier New" pitchFamily="49" charset="0"/>
              </a:rPr>
              <a:t>rebavni encimi</a:t>
            </a:r>
          </a:p>
          <a:p>
            <a:pPr marL="228600" marR="0" lvl="0" indent="-228600" algn="l" defTabSz="914400" rtl="0" eaLnBrk="1" fontAlgn="base" latinLnBrk="0" hangingPunct="1">
              <a:lnSpc>
                <a:spcPct val="100000"/>
              </a:lnSpc>
              <a:spcBef>
                <a:spcPct val="0"/>
              </a:spcBef>
              <a:spcAft>
                <a:spcPct val="0"/>
              </a:spcAft>
              <a:buClrTx/>
              <a:buSzTx/>
              <a:tabLst/>
            </a:pPr>
            <a:r>
              <a:rPr lang="sl-SI" sz="1400" dirty="0" smtClean="0">
                <a:solidFill>
                  <a:srgbClr val="FF0000"/>
                </a:solidFill>
                <a:latin typeface="Calibri" pitchFamily="34" charset="0"/>
                <a:ea typeface="Times New Roman" pitchFamily="18" charset="0"/>
                <a:cs typeface="Courier New" pitchFamily="49" charset="0"/>
              </a:rPr>
              <a:t>32</a:t>
            </a:r>
            <a:r>
              <a:rPr lang="sl-SI" sz="1400" dirty="0" smtClean="0">
                <a:solidFill>
                  <a:srgbClr val="1F1F1F"/>
                </a:solidFill>
                <a:latin typeface="Calibri" pitchFamily="34" charset="0"/>
                <a:ea typeface="Times New Roman" pitchFamily="18" charset="0"/>
                <a:cs typeface="Courier New" pitchFamily="49" charset="0"/>
              </a:rPr>
              <a:t>. Š</a:t>
            </a:r>
            <a:r>
              <a:rPr kumimoji="0" lang="sl-SI" sz="1400" b="0" i="0" u="none" strike="noStrike" cap="none" normalizeH="0" baseline="0" dirty="0" smtClean="0">
                <a:ln>
                  <a:noFill/>
                </a:ln>
                <a:solidFill>
                  <a:srgbClr val="1F1F1F"/>
                </a:solidFill>
                <a:effectLst/>
                <a:latin typeface="Calibri" pitchFamily="34" charset="0"/>
                <a:ea typeface="Times New Roman" pitchFamily="18" charset="0"/>
                <a:cs typeface="Courier New" pitchFamily="49" charset="0"/>
              </a:rPr>
              <a:t>čitnica, </a:t>
            </a:r>
            <a:r>
              <a:rPr lang="sl-SI" sz="1400" u="sng" dirty="0" smtClean="0">
                <a:solidFill>
                  <a:srgbClr val="1F1F1F"/>
                </a:solidFill>
                <a:latin typeface="Calibri" pitchFamily="34" charset="0"/>
                <a:ea typeface="Times New Roman" pitchFamily="18" charset="0"/>
                <a:cs typeface="Courier New" pitchFamily="49" charset="0"/>
              </a:rPr>
              <a:t>D</a:t>
            </a:r>
            <a:r>
              <a:rPr kumimoji="0" lang="sl-SI" sz="1400" b="0" i="0" u="sng" strike="noStrike" cap="none" normalizeH="0" baseline="0" dirty="0" smtClean="0">
                <a:ln>
                  <a:noFill/>
                </a:ln>
                <a:solidFill>
                  <a:srgbClr val="1F1F1F"/>
                </a:solidFill>
                <a:effectLst/>
                <a:latin typeface="Calibri" pitchFamily="34" charset="0"/>
                <a:ea typeface="Times New Roman" pitchFamily="18" charset="0"/>
                <a:cs typeface="Courier New" pitchFamily="49" charset="0"/>
              </a:rPr>
              <a:t>ojke</a:t>
            </a:r>
          </a:p>
        </p:txBody>
      </p:sp>
      <p:pic>
        <p:nvPicPr>
          <p:cNvPr id="2050" name="Picture 2" descr="C:\Users\Kolarski\Desktop\glavna.png"/>
          <p:cNvPicPr>
            <a:picLocks noChangeAspect="1" noChangeArrowheads="1"/>
          </p:cNvPicPr>
          <p:nvPr/>
        </p:nvPicPr>
        <p:blipFill>
          <a:blip r:embed="rId2" cstate="print"/>
          <a:srcRect/>
          <a:stretch>
            <a:fillRect/>
          </a:stretch>
        </p:blipFill>
        <p:spPr bwMode="auto">
          <a:xfrm>
            <a:off x="4572000" y="0"/>
            <a:ext cx="4572000" cy="6858000"/>
          </a:xfrm>
          <a:prstGeom prst="rect">
            <a:avLst/>
          </a:prstGeo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6" name="AutoShape 4" descr="Akupresurni masažni prstan za dvig energije in koncetracije - Ekvilir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l-SI"/>
          </a:p>
        </p:txBody>
      </p:sp>
      <p:sp>
        <p:nvSpPr>
          <p:cNvPr id="54278" name="AutoShape 6" descr="Akupresurni masažni prstan za dvig energije in koncetracije - Ekvilir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l-SI"/>
          </a:p>
        </p:txBody>
      </p:sp>
      <p:sp>
        <p:nvSpPr>
          <p:cNvPr id="13" name="Pravokotnik 12"/>
          <p:cNvSpPr/>
          <p:nvPr/>
        </p:nvSpPr>
        <p:spPr>
          <a:xfrm>
            <a:off x="1403648" y="260648"/>
            <a:ext cx="5400600" cy="369332"/>
          </a:xfrm>
          <a:prstGeom prst="rect">
            <a:avLst/>
          </a:prstGeom>
        </p:spPr>
        <p:txBody>
          <a:bodyPr wrap="square">
            <a:spAutoFit/>
          </a:bodyPr>
          <a:lstStyle/>
          <a:p>
            <a:r>
              <a:rPr lang="sl-SI" b="1" dirty="0" smtClean="0"/>
              <a:t>Kako najdemo točko in kako jo stimulirano ?</a:t>
            </a:r>
            <a:endParaRPr lang="sl-SI" dirty="0"/>
          </a:p>
        </p:txBody>
      </p:sp>
      <p:sp>
        <p:nvSpPr>
          <p:cNvPr id="9" name="Pravokotnik 8"/>
          <p:cNvSpPr/>
          <p:nvPr/>
        </p:nvSpPr>
        <p:spPr>
          <a:xfrm>
            <a:off x="107504" y="908720"/>
            <a:ext cx="7560840" cy="5786199"/>
          </a:xfrm>
          <a:prstGeom prst="rect">
            <a:avLst/>
          </a:prstGeom>
        </p:spPr>
        <p:txBody>
          <a:bodyPr wrap="square">
            <a:spAutoFit/>
          </a:bodyPr>
          <a:lstStyle/>
          <a:p>
            <a:r>
              <a:rPr lang="sl-SI" sz="1600" dirty="0" smtClean="0"/>
              <a:t>                                                              </a:t>
            </a:r>
            <a:r>
              <a:rPr lang="sl-SI" b="1" i="1" dirty="0" smtClean="0"/>
              <a:t>T O R E J   </a:t>
            </a:r>
            <a:r>
              <a:rPr lang="sl-SI" sz="1600" dirty="0" smtClean="0"/>
              <a:t/>
            </a:r>
            <a:br>
              <a:rPr lang="sl-SI" sz="1600" dirty="0" smtClean="0"/>
            </a:br>
            <a:r>
              <a:rPr lang="sl-SI" sz="1600" dirty="0" smtClean="0"/>
              <a:t>Najprej se iščejo občutljive točke.</a:t>
            </a:r>
            <a:br>
              <a:rPr lang="sl-SI" sz="1600" dirty="0" smtClean="0"/>
            </a:br>
            <a:r>
              <a:rPr lang="sl-SI" sz="1400" dirty="0" smtClean="0">
                <a:solidFill>
                  <a:schemeClr val="accent6">
                    <a:lumMod val="75000"/>
                  </a:schemeClr>
                </a:solidFill>
              </a:rPr>
              <a:t>Včasih se zaznajo tudi </a:t>
            </a:r>
            <a:r>
              <a:rPr lang="sl-SI" sz="1400" dirty="0" err="1" smtClean="0">
                <a:solidFill>
                  <a:schemeClr val="accent6">
                    <a:lumMod val="75000"/>
                  </a:schemeClr>
                </a:solidFill>
              </a:rPr>
              <a:t>teksturne</a:t>
            </a:r>
            <a:r>
              <a:rPr lang="sl-SI" sz="1400" dirty="0" smtClean="0">
                <a:solidFill>
                  <a:schemeClr val="accent6">
                    <a:lumMod val="75000"/>
                  </a:schemeClr>
                </a:solidFill>
              </a:rPr>
              <a:t> anomalije (luknjice ali zatrdline), </a:t>
            </a:r>
            <a:br>
              <a:rPr lang="sl-SI" sz="1400" dirty="0" smtClean="0">
                <a:solidFill>
                  <a:schemeClr val="accent6">
                    <a:lumMod val="75000"/>
                  </a:schemeClr>
                </a:solidFill>
              </a:rPr>
            </a:br>
            <a:r>
              <a:rPr lang="sl-SI" sz="1400" dirty="0" smtClean="0">
                <a:solidFill>
                  <a:schemeClr val="accent6">
                    <a:lumMod val="75000"/>
                  </a:schemeClr>
                </a:solidFill>
              </a:rPr>
              <a:t>v tem primeru te točke je treba najprej malo močnejše zmasirati do zmanjševanja </a:t>
            </a:r>
            <a:br>
              <a:rPr lang="sl-SI" sz="1400" dirty="0" smtClean="0">
                <a:solidFill>
                  <a:schemeClr val="accent6">
                    <a:lumMod val="75000"/>
                  </a:schemeClr>
                </a:solidFill>
              </a:rPr>
            </a:br>
            <a:r>
              <a:rPr lang="sl-SI" sz="1400" dirty="0" smtClean="0">
                <a:solidFill>
                  <a:schemeClr val="accent6">
                    <a:lumMod val="75000"/>
                  </a:schemeClr>
                </a:solidFill>
              </a:rPr>
              <a:t>ali celo izginotja </a:t>
            </a:r>
            <a:r>
              <a:rPr lang="sl-SI" sz="1400" dirty="0" err="1" smtClean="0">
                <a:solidFill>
                  <a:schemeClr val="accent6">
                    <a:lumMod val="75000"/>
                  </a:schemeClr>
                </a:solidFill>
              </a:rPr>
              <a:t>teksturnih</a:t>
            </a:r>
            <a:r>
              <a:rPr lang="sl-SI" sz="1400" dirty="0" smtClean="0">
                <a:solidFill>
                  <a:schemeClr val="accent6">
                    <a:lumMod val="75000"/>
                  </a:schemeClr>
                </a:solidFill>
              </a:rPr>
              <a:t> anomalij - to bolj velja na dlaneh in stopalih ali na trupu; </a:t>
            </a:r>
            <a:br>
              <a:rPr lang="sl-SI" sz="1400" dirty="0" smtClean="0">
                <a:solidFill>
                  <a:schemeClr val="accent6">
                    <a:lumMod val="75000"/>
                  </a:schemeClr>
                </a:solidFill>
              </a:rPr>
            </a:br>
            <a:r>
              <a:rPr lang="sl-SI" sz="1400" dirty="0" smtClean="0">
                <a:solidFill>
                  <a:schemeClr val="accent6">
                    <a:lumMod val="75000"/>
                  </a:schemeClr>
                </a:solidFill>
              </a:rPr>
              <a:t>na obrazu se  bolj redko to začuti.</a:t>
            </a:r>
            <a:r>
              <a:rPr lang="sl-SI" sz="1600" dirty="0" smtClean="0"/>
              <a:t/>
            </a:r>
            <a:br>
              <a:rPr lang="sl-SI" sz="1600" dirty="0" smtClean="0"/>
            </a:br>
            <a:endParaRPr lang="sl-SI" sz="800" dirty="0" smtClean="0"/>
          </a:p>
          <a:p>
            <a:r>
              <a:rPr lang="sl-SI" sz="1600" dirty="0" smtClean="0"/>
              <a:t>Spremenjeni občutki na mestu </a:t>
            </a:r>
            <a:r>
              <a:rPr lang="sl-SI" sz="1600" dirty="0" err="1" smtClean="0"/>
              <a:t>tretmaja</a:t>
            </a:r>
            <a:r>
              <a:rPr lang="sl-SI" sz="1600" dirty="0" smtClean="0"/>
              <a:t> kot so srbečica, </a:t>
            </a:r>
            <a:r>
              <a:rPr lang="sl-SI" sz="1200" dirty="0" smtClean="0"/>
              <a:t>“</a:t>
            </a:r>
            <a:r>
              <a:rPr lang="sl-SI" sz="1600" dirty="0" smtClean="0"/>
              <a:t>aktivna</a:t>
            </a:r>
            <a:r>
              <a:rPr lang="sl-SI" sz="1200" dirty="0" smtClean="0"/>
              <a:t>” </a:t>
            </a:r>
            <a:r>
              <a:rPr lang="sl-SI" sz="1600" dirty="0" smtClean="0"/>
              <a:t>bolečina,</a:t>
            </a:r>
            <a:br>
              <a:rPr lang="sl-SI" sz="1600" dirty="0" smtClean="0"/>
            </a:br>
            <a:r>
              <a:rPr lang="sl-SI" sz="1600" dirty="0" smtClean="0"/>
              <a:t>občutek lokalne toplote in prijetno zbadanje so signali učinka na te aktivne točke.</a:t>
            </a:r>
            <a:r>
              <a:rPr lang="sl-SI" sz="900" dirty="0" smtClean="0"/>
              <a:t/>
            </a:r>
            <a:br>
              <a:rPr lang="sl-SI" sz="900" dirty="0" smtClean="0"/>
            </a:br>
            <a:endParaRPr lang="sl-SI" sz="1200" dirty="0" smtClean="0"/>
          </a:p>
          <a:p>
            <a:r>
              <a:rPr lang="sl-SI" b="1" i="1" dirty="0" smtClean="0">
                <a:solidFill>
                  <a:srgbClr val="0000FF"/>
                </a:solidFill>
                <a:ea typeface="Times New Roman" pitchFamily="18" charset="0"/>
                <a:cs typeface="Arial" pitchFamily="34" charset="0"/>
              </a:rPr>
              <a:t>           2. </a:t>
            </a:r>
            <a:r>
              <a:rPr lang="sl-SI" i="1" dirty="0" smtClean="0">
                <a:solidFill>
                  <a:srgbClr val="0000FF"/>
                </a:solidFill>
                <a:ea typeface="Times New Roman" pitchFamily="18" charset="0"/>
                <a:cs typeface="Arial" pitchFamily="34" charset="0"/>
              </a:rPr>
              <a:t>Podaljšana stimulacija</a:t>
            </a:r>
          </a:p>
          <a:p>
            <a:r>
              <a:rPr lang="sl-SI" sz="400" i="1" u="sng" dirty="0" smtClean="0">
                <a:solidFill>
                  <a:srgbClr val="0000FF"/>
                </a:solidFill>
                <a:cs typeface="Arial" pitchFamily="34" charset="0"/>
              </a:rPr>
              <a:t/>
            </a:r>
            <a:br>
              <a:rPr lang="sl-SI" sz="400" i="1" u="sng" dirty="0" smtClean="0">
                <a:solidFill>
                  <a:srgbClr val="0000FF"/>
                </a:solidFill>
                <a:cs typeface="Arial" pitchFamily="34" charset="0"/>
              </a:rPr>
            </a:br>
            <a:r>
              <a:rPr lang="sl-SI" sz="1600" u="sng" dirty="0" smtClean="0"/>
              <a:t>Statična 24-urna terapija s pritiskom</a:t>
            </a:r>
            <a:r>
              <a:rPr lang="sl-SI" sz="1600" dirty="0" smtClean="0"/>
              <a:t> - je dejansko obliž pod katerim je riž, </a:t>
            </a:r>
            <a:br>
              <a:rPr lang="sl-SI" sz="1600" dirty="0" smtClean="0"/>
            </a:br>
            <a:r>
              <a:rPr lang="sl-SI" sz="1600" dirty="0" smtClean="0"/>
              <a:t>žito, ajda, kamenček, čili… oz katerakoli mehansko ali kemično aktivna snov.</a:t>
            </a:r>
            <a:br>
              <a:rPr lang="sl-SI" sz="1600" dirty="0" smtClean="0"/>
            </a:br>
            <a:r>
              <a:rPr lang="sl-SI" sz="1600" dirty="0" smtClean="0"/>
              <a:t>Pri tem naj bi se občasno, po občutku, izvedel dinamični pritisk na semena/snov. </a:t>
            </a:r>
            <a:br>
              <a:rPr lang="sl-SI" sz="1600" dirty="0" smtClean="0"/>
            </a:br>
            <a:r>
              <a:rPr lang="sl-SI" sz="1600" dirty="0" smtClean="0"/>
              <a:t>Po 24 urah se dajo nova semena in </a:t>
            </a:r>
            <a:r>
              <a:rPr lang="sl-SI" sz="1600" dirty="0" err="1" smtClean="0"/>
              <a:t>tretma</a:t>
            </a:r>
            <a:r>
              <a:rPr lang="sl-SI" sz="1600" dirty="0" smtClean="0"/>
              <a:t> se ponovi.</a:t>
            </a:r>
          </a:p>
          <a:p>
            <a:endParaRPr lang="sl-SI" sz="400" dirty="0" smtClean="0"/>
          </a:p>
          <a:p>
            <a:r>
              <a:rPr lang="sl-SI" sz="1600" dirty="0" smtClean="0"/>
              <a:t>Ta metoda (24 ur) je dokaj uspešna pri starih kroničnih težavah ki jih spremlja </a:t>
            </a:r>
            <a:br>
              <a:rPr lang="sl-SI" sz="1600" dirty="0" smtClean="0"/>
            </a:br>
            <a:r>
              <a:rPr lang="sl-SI" sz="1600" dirty="0" smtClean="0"/>
              <a:t>pogosta bolečina in pri otrocih.</a:t>
            </a:r>
            <a:r>
              <a:rPr lang="sl-SI" sz="1600" b="1" i="1" dirty="0" smtClean="0">
                <a:solidFill>
                  <a:srgbClr val="0000FF"/>
                </a:solidFill>
                <a:ea typeface="Times New Roman" pitchFamily="18" charset="0"/>
                <a:cs typeface="Arial" pitchFamily="34" charset="0"/>
              </a:rPr>
              <a:t> </a:t>
            </a:r>
          </a:p>
          <a:p>
            <a:endParaRPr lang="sl-SI" sz="1200" b="1" i="1" dirty="0" smtClean="0">
              <a:solidFill>
                <a:srgbClr val="0000FF"/>
              </a:solidFill>
              <a:ea typeface="Times New Roman" pitchFamily="18" charset="0"/>
              <a:cs typeface="Arial" pitchFamily="34" charset="0"/>
            </a:endParaRPr>
          </a:p>
          <a:p>
            <a:r>
              <a:rPr lang="sl-SI" b="1" i="1" dirty="0" smtClean="0">
                <a:solidFill>
                  <a:srgbClr val="0000FF"/>
                </a:solidFill>
                <a:ea typeface="Times New Roman" pitchFamily="18" charset="0"/>
                <a:cs typeface="Arial" pitchFamily="34" charset="0"/>
              </a:rPr>
              <a:t>         3. </a:t>
            </a:r>
            <a:r>
              <a:rPr lang="sl-SI" i="1" dirty="0" smtClean="0">
                <a:solidFill>
                  <a:srgbClr val="0000FF"/>
                </a:solidFill>
                <a:ea typeface="Times New Roman" pitchFamily="18" charset="0"/>
                <a:cs typeface="Arial" pitchFamily="34" charset="0"/>
              </a:rPr>
              <a:t>Stimulacija z </a:t>
            </a:r>
            <a:r>
              <a:rPr lang="sl-SI" i="1" dirty="0" err="1" smtClean="0">
                <a:solidFill>
                  <a:srgbClr val="0000FF"/>
                </a:solidFill>
                <a:ea typeface="Times New Roman" pitchFamily="18" charset="0"/>
                <a:cs typeface="Arial" pitchFamily="34" charset="0"/>
              </a:rPr>
              <a:t>ventuzami</a:t>
            </a:r>
            <a:r>
              <a:rPr lang="sl-SI" i="1" dirty="0" smtClean="0">
                <a:solidFill>
                  <a:srgbClr val="0000FF"/>
                </a:solidFill>
                <a:ea typeface="Times New Roman" pitchFamily="18" charset="0"/>
                <a:cs typeface="Arial" pitchFamily="34" charset="0"/>
              </a:rPr>
              <a:t/>
            </a:r>
            <a:br>
              <a:rPr lang="sl-SI" i="1" dirty="0" smtClean="0">
                <a:solidFill>
                  <a:srgbClr val="0000FF"/>
                </a:solidFill>
                <a:ea typeface="Times New Roman" pitchFamily="18" charset="0"/>
                <a:cs typeface="Arial" pitchFamily="34" charset="0"/>
              </a:rPr>
            </a:br>
            <a:r>
              <a:rPr lang="sl-SI" sz="400" dirty="0" smtClean="0"/>
              <a:t/>
            </a:r>
            <a:br>
              <a:rPr lang="sl-SI" sz="400" dirty="0" smtClean="0"/>
            </a:br>
            <a:r>
              <a:rPr lang="sl-SI" sz="1600" dirty="0" smtClean="0"/>
              <a:t>Točko najprej </a:t>
            </a:r>
            <a:r>
              <a:rPr lang="sl-SI" sz="1600" dirty="0" err="1" smtClean="0"/>
              <a:t>palpatorno</a:t>
            </a:r>
            <a:r>
              <a:rPr lang="sl-SI" sz="1600" dirty="0" smtClean="0"/>
              <a:t> najdemo potem jo </a:t>
            </a:r>
            <a:r>
              <a:rPr lang="sl-SI" sz="1600" dirty="0" err="1" smtClean="0"/>
              <a:t>tretiramo</a:t>
            </a:r>
            <a:r>
              <a:rPr lang="sl-SI" sz="1600" dirty="0" smtClean="0"/>
              <a:t> z silikonsko </a:t>
            </a:r>
            <a:r>
              <a:rPr lang="sl-SI" sz="1600" dirty="0" err="1" smtClean="0"/>
              <a:t>ventuzico</a:t>
            </a:r>
            <a:r>
              <a:rPr lang="sl-SI" sz="1600" dirty="0" smtClean="0"/>
              <a:t> </a:t>
            </a:r>
            <a:br>
              <a:rPr lang="sl-SI" sz="1600" dirty="0" smtClean="0"/>
            </a:br>
            <a:r>
              <a:rPr lang="sl-SI" sz="1600" dirty="0" smtClean="0"/>
              <a:t>z tehniko drsenje.        - NE izvajamo statični </a:t>
            </a:r>
            <a:r>
              <a:rPr lang="sl-SI" sz="1600" dirty="0" err="1" smtClean="0"/>
              <a:t>cupping</a:t>
            </a:r>
            <a:r>
              <a:rPr lang="sl-SI" sz="1600" dirty="0" smtClean="0"/>
              <a:t> -</a:t>
            </a:r>
            <a:br>
              <a:rPr lang="sl-SI" sz="1600" dirty="0" smtClean="0"/>
            </a:br>
            <a:r>
              <a:rPr lang="sl-SI" sz="1600" dirty="0" smtClean="0"/>
              <a:t>Ko pride do zmernega </a:t>
            </a:r>
            <a:r>
              <a:rPr lang="sl-SI" sz="1600" dirty="0" err="1" smtClean="0"/>
              <a:t>eritema</a:t>
            </a:r>
            <a:r>
              <a:rPr lang="sl-SI" sz="1600" dirty="0" smtClean="0"/>
              <a:t> nadaljujemo na naslednjo točko. </a:t>
            </a:r>
            <a:br>
              <a:rPr lang="sl-SI" sz="1600" dirty="0" smtClean="0"/>
            </a:br>
            <a:r>
              <a:rPr lang="sl-SI" sz="1600" dirty="0" smtClean="0"/>
              <a:t>Ko </a:t>
            </a:r>
            <a:r>
              <a:rPr lang="sl-SI" sz="1600" dirty="0" err="1" smtClean="0"/>
              <a:t>eritem</a:t>
            </a:r>
            <a:r>
              <a:rPr lang="sl-SI" sz="1600" dirty="0" smtClean="0"/>
              <a:t> izgine lahko se spet vrnemo na bioaktivno refleksno točko.</a:t>
            </a:r>
            <a:endParaRPr lang="sl-SI" sz="1600" dirty="0"/>
          </a:p>
        </p:txBody>
      </p:sp>
      <p:sp>
        <p:nvSpPr>
          <p:cNvPr id="74754" name="AutoShape 2" descr="Phalanges Photos, Images &amp; Pictures | Shutterstoc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l-SI"/>
          </a:p>
        </p:txBody>
      </p:sp>
      <p:sp>
        <p:nvSpPr>
          <p:cNvPr id="74756" name="AutoShape 4" descr="Phalanx bone - Wikipedi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l-SI"/>
          </a:p>
        </p:txBody>
      </p:sp>
      <p:sp>
        <p:nvSpPr>
          <p:cNvPr id="6155" name="AutoShape 11" descr="ELEMIS EXPERT TOUCH Facials | Amethyst Beauty"/>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l-SI"/>
          </a:p>
        </p:txBody>
      </p:sp>
      <p:pic>
        <p:nvPicPr>
          <p:cNvPr id="6157" name="Picture 13" descr="C:\Users\Kolarski\Desktop\1.png"/>
          <p:cNvPicPr>
            <a:picLocks noChangeAspect="1" noChangeArrowheads="1"/>
          </p:cNvPicPr>
          <p:nvPr/>
        </p:nvPicPr>
        <p:blipFill>
          <a:blip r:embed="rId2" cstate="print"/>
          <a:srcRect/>
          <a:stretch>
            <a:fillRect/>
          </a:stretch>
        </p:blipFill>
        <p:spPr bwMode="auto">
          <a:xfrm>
            <a:off x="7236296" y="1423183"/>
            <a:ext cx="1907705" cy="1769675"/>
          </a:xfrm>
          <a:prstGeom prst="rect">
            <a:avLst/>
          </a:prstGeom>
          <a:noFill/>
        </p:spPr>
      </p:pic>
      <p:pic>
        <p:nvPicPr>
          <p:cNvPr id="6158" name="Picture 14" descr="C:\Users\Kolarski\Desktop\2.png"/>
          <p:cNvPicPr>
            <a:picLocks noChangeAspect="1" noChangeArrowheads="1"/>
          </p:cNvPicPr>
          <p:nvPr/>
        </p:nvPicPr>
        <p:blipFill>
          <a:blip r:embed="rId3" cstate="print"/>
          <a:srcRect/>
          <a:stretch>
            <a:fillRect/>
          </a:stretch>
        </p:blipFill>
        <p:spPr bwMode="auto">
          <a:xfrm>
            <a:off x="6997309" y="3356992"/>
            <a:ext cx="2146691" cy="1440160"/>
          </a:xfrm>
          <a:prstGeom prst="rect">
            <a:avLst/>
          </a:prstGeom>
          <a:noFill/>
        </p:spPr>
      </p:pic>
      <p:pic>
        <p:nvPicPr>
          <p:cNvPr id="6159" name="Picture 15" descr="C:\Users\Kolarski\Desktop\3.png"/>
          <p:cNvPicPr>
            <a:picLocks noChangeAspect="1" noChangeArrowheads="1"/>
          </p:cNvPicPr>
          <p:nvPr/>
        </p:nvPicPr>
        <p:blipFill>
          <a:blip r:embed="rId4" cstate="print"/>
          <a:srcRect/>
          <a:stretch>
            <a:fillRect/>
          </a:stretch>
        </p:blipFill>
        <p:spPr bwMode="auto">
          <a:xfrm>
            <a:off x="7227168" y="4941168"/>
            <a:ext cx="1916832" cy="1916832"/>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755576" y="116632"/>
            <a:ext cx="6408712" cy="576064"/>
          </a:xfrm>
        </p:spPr>
        <p:txBody>
          <a:bodyPr>
            <a:noAutofit/>
          </a:bodyPr>
          <a:lstStyle/>
          <a:p>
            <a:r>
              <a:rPr lang="sl-SI" sz="2400" i="1" dirty="0" smtClean="0"/>
              <a:t>Pri  izvajanje </a:t>
            </a:r>
            <a:r>
              <a:rPr lang="sl-SI" sz="2400" i="1" dirty="0" err="1" smtClean="0"/>
              <a:t>refleksoterapije</a:t>
            </a:r>
            <a:r>
              <a:rPr lang="sl-SI" sz="2400" i="1" dirty="0" smtClean="0"/>
              <a:t> je dobro vedeti</a:t>
            </a:r>
            <a:endParaRPr lang="sl-SI" sz="2400" dirty="0"/>
          </a:p>
        </p:txBody>
      </p:sp>
      <p:sp>
        <p:nvSpPr>
          <p:cNvPr id="3" name="Ograda vsebine 2"/>
          <p:cNvSpPr>
            <a:spLocks noGrp="1"/>
          </p:cNvSpPr>
          <p:nvPr>
            <p:ph idx="1"/>
          </p:nvPr>
        </p:nvSpPr>
        <p:spPr>
          <a:xfrm>
            <a:off x="467544" y="764704"/>
            <a:ext cx="8136904" cy="3888432"/>
          </a:xfrm>
        </p:spPr>
        <p:txBody>
          <a:bodyPr>
            <a:noAutofit/>
          </a:bodyPr>
          <a:lstStyle/>
          <a:p>
            <a:pPr>
              <a:buFont typeface="Wingdings" pitchFamily="2" charset="2"/>
              <a:buChar char="Ø"/>
            </a:pPr>
            <a:r>
              <a:rPr lang="sl-SI" sz="1600" dirty="0" smtClean="0"/>
              <a:t>Diagnoza ki jo postavi zdravnik je neprecenljiva za zdravljenje vsake bolezni.</a:t>
            </a:r>
            <a:br>
              <a:rPr lang="sl-SI" sz="1600" dirty="0" smtClean="0"/>
            </a:br>
            <a:endParaRPr lang="sl-SI" sz="300" dirty="0" smtClean="0"/>
          </a:p>
          <a:p>
            <a:pPr>
              <a:buFont typeface="Wingdings" pitchFamily="2" charset="2"/>
              <a:buChar char="Ø"/>
            </a:pPr>
            <a:r>
              <a:rPr lang="sl-SI" sz="1600" dirty="0" smtClean="0"/>
              <a:t>Diagnoza je v medicini prepoznavanje bolezni.  Z anamnezo zdravnik ugotovi simptome, </a:t>
            </a:r>
            <a:br>
              <a:rPr lang="sl-SI" sz="1600" dirty="0" smtClean="0"/>
            </a:br>
            <a:r>
              <a:rPr lang="sl-SI" sz="1600" dirty="0" smtClean="0"/>
              <a:t>ki se pojavljajo pri bolniku in bi lahko kazali na določeno bolezen.</a:t>
            </a:r>
          </a:p>
          <a:p>
            <a:pPr>
              <a:buNone/>
            </a:pPr>
            <a:endParaRPr lang="sl-SI" sz="300" dirty="0" smtClean="0"/>
          </a:p>
          <a:p>
            <a:pPr>
              <a:buFont typeface="Wingdings" pitchFamily="2" charset="2"/>
              <a:buChar char="Ø"/>
            </a:pPr>
            <a:r>
              <a:rPr lang="sl-SI" sz="1600" dirty="0" smtClean="0"/>
              <a:t>Pri </a:t>
            </a:r>
            <a:r>
              <a:rPr lang="sl-SI" sz="1600" dirty="0" err="1" smtClean="0"/>
              <a:t>konvencialnem</a:t>
            </a:r>
            <a:r>
              <a:rPr lang="sl-SI" sz="1600" dirty="0" smtClean="0"/>
              <a:t> zdravljenju je mala razlika v učinkih med pacienti.</a:t>
            </a:r>
            <a:br>
              <a:rPr lang="sl-SI" sz="1600" dirty="0" smtClean="0"/>
            </a:br>
            <a:r>
              <a:rPr lang="sl-SI" sz="1600" dirty="0" smtClean="0"/>
              <a:t>Pri alternativnem zdravljenju je velika razlika v učinkih med pacienti.</a:t>
            </a:r>
          </a:p>
          <a:p>
            <a:pPr>
              <a:buNone/>
            </a:pPr>
            <a:endParaRPr lang="sl-SI" sz="300" dirty="0" smtClean="0"/>
          </a:p>
          <a:p>
            <a:pPr>
              <a:buFont typeface="Wingdings" pitchFamily="2" charset="2"/>
              <a:buChar char="Ø"/>
            </a:pPr>
            <a:r>
              <a:rPr lang="sl-SI" sz="1600" dirty="0" smtClean="0"/>
              <a:t>Alternativne metode zdravljenja so le v pomoč (torej niso adekvatno nadomestilo) </a:t>
            </a:r>
            <a:r>
              <a:rPr lang="sl-SI" sz="1600" dirty="0" err="1" smtClean="0"/>
              <a:t>konvencialnemu</a:t>
            </a:r>
            <a:r>
              <a:rPr lang="sl-SI" sz="1600" dirty="0" smtClean="0"/>
              <a:t> zdravljenju čeprav včasih alternativa naredi mali čudež  </a:t>
            </a:r>
            <a:r>
              <a:rPr lang="sl-SI" sz="1600" dirty="0" smtClean="0">
                <a:sym typeface="Wingdings" pitchFamily="2" charset="2"/>
              </a:rPr>
              <a:t></a:t>
            </a:r>
            <a:br>
              <a:rPr lang="sl-SI" sz="1600" dirty="0" smtClean="0">
                <a:sym typeface="Wingdings" pitchFamily="2" charset="2"/>
              </a:rPr>
            </a:br>
            <a:endParaRPr lang="sl-SI" sz="300" dirty="0" smtClean="0">
              <a:sym typeface="Wingdings" pitchFamily="2" charset="2"/>
            </a:endParaRPr>
          </a:p>
          <a:p>
            <a:pPr>
              <a:buFont typeface="Wingdings" pitchFamily="2" charset="2"/>
              <a:buChar char="Ø"/>
            </a:pPr>
            <a:r>
              <a:rPr lang="sl-SI" sz="1600" dirty="0" smtClean="0"/>
              <a:t>Pacient  in terapevt opazujeta stanje ter previdno balansirajta dozo alternative in </a:t>
            </a:r>
            <a:br>
              <a:rPr lang="sl-SI" sz="1600" dirty="0" smtClean="0"/>
            </a:br>
            <a:r>
              <a:rPr lang="sl-SI" sz="1600" dirty="0" smtClean="0"/>
              <a:t>dozo </a:t>
            </a:r>
            <a:r>
              <a:rPr lang="sl-SI" sz="1600" dirty="0" err="1" smtClean="0"/>
              <a:t>konvencialnosti</a:t>
            </a:r>
            <a:r>
              <a:rPr lang="sl-SI" sz="1600" dirty="0" smtClean="0"/>
              <a:t>. </a:t>
            </a:r>
          </a:p>
          <a:p>
            <a:pPr>
              <a:buFont typeface="Wingdings" pitchFamily="2" charset="2"/>
              <a:buChar char="Ø"/>
            </a:pPr>
            <a:r>
              <a:rPr lang="sl-SI" sz="1600" dirty="0" smtClean="0"/>
              <a:t>Ali je mogoče nadzorovati in preprečiti refleks oziroma odziv </a:t>
            </a:r>
            <a:r>
              <a:rPr lang="sl-SI" sz="1600" dirty="0" err="1" smtClean="0"/>
              <a:t>efektorja</a:t>
            </a:r>
            <a:r>
              <a:rPr lang="sl-SI" sz="1600" dirty="0" smtClean="0"/>
              <a:t>? = S fokusirano koncentracijo smo sposobni zajeziti nekatere odzive    … toda to je pogosto na našo škodo. </a:t>
            </a:r>
            <a:br>
              <a:rPr lang="sl-SI" sz="1600" dirty="0" smtClean="0"/>
            </a:br>
            <a:endParaRPr lang="sl-SI" sz="300" dirty="0" smtClean="0"/>
          </a:p>
          <a:p>
            <a:pPr>
              <a:buFont typeface="Wingdings" pitchFamily="2" charset="2"/>
              <a:buChar char="Ø"/>
            </a:pPr>
            <a:r>
              <a:rPr lang="sl-SI" sz="1600" dirty="0" smtClean="0"/>
              <a:t>Pozorni moramo biti na kontraindikacije ker osnovno nam je pravilo </a:t>
            </a:r>
            <a:br>
              <a:rPr lang="sl-SI" sz="1600" dirty="0" smtClean="0"/>
            </a:br>
            <a:r>
              <a:rPr lang="sl-SI" sz="1600" dirty="0" smtClean="0"/>
              <a:t>                                                                              </a:t>
            </a:r>
            <a:r>
              <a:rPr lang="sl-SI" sz="1600" dirty="0" err="1" smtClean="0"/>
              <a:t>Primum</a:t>
            </a:r>
            <a:r>
              <a:rPr lang="sl-SI" sz="1600" dirty="0" smtClean="0"/>
              <a:t> </a:t>
            </a:r>
            <a:r>
              <a:rPr lang="sl-SI" sz="1600" dirty="0" err="1" smtClean="0"/>
              <a:t>non</a:t>
            </a:r>
            <a:r>
              <a:rPr lang="sl-SI" sz="1600" dirty="0" smtClean="0"/>
              <a:t> </a:t>
            </a:r>
            <a:r>
              <a:rPr lang="sl-SI" sz="1600" dirty="0" err="1" smtClean="0"/>
              <a:t>noncere</a:t>
            </a:r>
            <a:r>
              <a:rPr lang="sl-SI" sz="1600" dirty="0" smtClean="0"/>
              <a:t>.  (Najprej ne škodovati)</a:t>
            </a:r>
          </a:p>
        </p:txBody>
      </p:sp>
      <p:sp>
        <p:nvSpPr>
          <p:cNvPr id="4" name="Pravokotnik 3"/>
          <p:cNvSpPr/>
          <p:nvPr/>
        </p:nvSpPr>
        <p:spPr>
          <a:xfrm>
            <a:off x="251520" y="4581128"/>
            <a:ext cx="8568952" cy="1877437"/>
          </a:xfrm>
          <a:prstGeom prst="rect">
            <a:avLst/>
          </a:prstGeom>
        </p:spPr>
        <p:txBody>
          <a:bodyPr wrap="square">
            <a:spAutoFit/>
          </a:bodyPr>
          <a:lstStyle/>
          <a:p>
            <a:r>
              <a:rPr lang="sl-SI" sz="1700" dirty="0" smtClean="0"/>
              <a:t/>
            </a:r>
            <a:br>
              <a:rPr lang="sl-SI" sz="1700" dirty="0" smtClean="0"/>
            </a:br>
            <a:r>
              <a:rPr lang="sl-SI" sz="1700" dirty="0" smtClean="0"/>
              <a:t> </a:t>
            </a:r>
          </a:p>
          <a:p>
            <a:pPr lvl="0"/>
            <a:r>
              <a:rPr lang="sl-SI" sz="1600" dirty="0" err="1" smtClean="0"/>
              <a:t>Refleksologija</a:t>
            </a:r>
            <a:r>
              <a:rPr lang="sl-SI" sz="1600" dirty="0" smtClean="0"/>
              <a:t>, </a:t>
            </a:r>
            <a:r>
              <a:rPr lang="sl-SI" sz="1600" dirty="0" err="1" smtClean="0"/>
              <a:t>refleksoterapija</a:t>
            </a:r>
            <a:r>
              <a:rPr lang="sl-SI" sz="1600" dirty="0" smtClean="0"/>
              <a:t>, refleksna masaža, refleksni odgovori, refleksi, </a:t>
            </a:r>
            <a:r>
              <a:rPr lang="sl-SI" sz="1600" dirty="0" err="1" smtClean="0"/>
              <a:t>refleksi</a:t>
            </a:r>
            <a:r>
              <a:rPr lang="sl-SI" sz="1600" dirty="0" smtClean="0"/>
              <a:t>, </a:t>
            </a:r>
            <a:r>
              <a:rPr lang="sl-SI" sz="1600" dirty="0" err="1" smtClean="0"/>
              <a:t>refleksi</a:t>
            </a:r>
            <a:r>
              <a:rPr lang="sl-SI" sz="1600" dirty="0" smtClean="0"/>
              <a:t> … Refleksi so eden od programov za preživetje. Delovanje hrbtenjačnih živcev in vegetativni sistem     </a:t>
            </a:r>
            <a:br>
              <a:rPr lang="sl-SI" sz="1600" dirty="0" smtClean="0"/>
            </a:br>
            <a:r>
              <a:rPr lang="sl-SI" sz="1600" dirty="0" smtClean="0"/>
              <a:t>so tudi program za preživetje. Intuicija, instinkt, empatija, …  so tudi programi za preživetje.</a:t>
            </a:r>
          </a:p>
          <a:p>
            <a:pPr lvl="0">
              <a:buNone/>
            </a:pPr>
            <a:r>
              <a:rPr lang="sl-SI" sz="1400" b="1" dirty="0" smtClean="0"/>
              <a:t/>
            </a:r>
            <a:br>
              <a:rPr lang="sl-SI" sz="1400" b="1" dirty="0" smtClean="0"/>
            </a:br>
            <a:r>
              <a:rPr lang="sl-SI" sz="1600" b="1" dirty="0" smtClean="0"/>
              <a:t>                                                    </a:t>
            </a:r>
            <a:r>
              <a:rPr lang="sl-SI" i="1" dirty="0" smtClean="0">
                <a:solidFill>
                  <a:srgbClr val="0000FF"/>
                </a:solidFill>
                <a:ea typeface="Times New Roman" pitchFamily="18" charset="0"/>
                <a:cs typeface="Arial" pitchFamily="34" charset="0"/>
              </a:rPr>
              <a:t>Programi, programi, </a:t>
            </a:r>
            <a:r>
              <a:rPr lang="sl-SI" i="1" dirty="0" err="1" smtClean="0">
                <a:solidFill>
                  <a:srgbClr val="0000FF"/>
                </a:solidFill>
                <a:ea typeface="Times New Roman" pitchFamily="18" charset="0"/>
                <a:cs typeface="Arial" pitchFamily="34" charset="0"/>
              </a:rPr>
              <a:t>programi</a:t>
            </a:r>
            <a:r>
              <a:rPr lang="sl-SI" i="1" dirty="0" smtClean="0">
                <a:solidFill>
                  <a:srgbClr val="0000FF"/>
                </a:solidFill>
                <a:ea typeface="Times New Roman" pitchFamily="18" charset="0"/>
                <a:cs typeface="Arial" pitchFamily="34" charset="0"/>
              </a:rPr>
              <a:t> …     Kdo pa je programer?  </a:t>
            </a:r>
            <a:r>
              <a:rPr lang="sl-SI" sz="2000" dirty="0" smtClean="0">
                <a:solidFill>
                  <a:srgbClr val="0000FF"/>
                </a:solidFill>
                <a:ea typeface="Times New Roman" pitchFamily="18" charset="0"/>
                <a:cs typeface="Arial" pitchFamily="34" charset="0"/>
                <a:sym typeface="Wingdings" pitchFamily="2" charset="2"/>
              </a:rPr>
              <a:t></a:t>
            </a:r>
            <a:endParaRPr lang="sl-SI" sz="2000" dirty="0" smtClean="0">
              <a:solidFill>
                <a:srgbClr val="0070C0"/>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ova tema">
  <a:themeElements>
    <a:clrScheme name="Pisar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isar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isar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ova tema">
  <a:themeElements>
    <a:clrScheme name="Pisar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isar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isar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9239</TotalTime>
  <Words>970</Words>
  <Application>Microsoft Office PowerPoint</Application>
  <PresentationFormat>Diaprojekcija na zaslonu (4:3)</PresentationFormat>
  <Paragraphs>289</Paragraphs>
  <Slides>26</Slides>
  <Notes>3</Notes>
  <HiddenSlides>0</HiddenSlides>
  <MMClips>0</MMClips>
  <ScaleCrop>false</ScaleCrop>
  <HeadingPairs>
    <vt:vector size="4" baseType="variant">
      <vt:variant>
        <vt:lpstr>Tema</vt:lpstr>
      </vt:variant>
      <vt:variant>
        <vt:i4>1</vt:i4>
      </vt:variant>
      <vt:variant>
        <vt:lpstr>Naslovi diapozitivov</vt:lpstr>
      </vt:variant>
      <vt:variant>
        <vt:i4>26</vt:i4>
      </vt:variant>
    </vt:vector>
  </HeadingPairs>
  <TitlesOfParts>
    <vt:vector size="27" baseType="lpstr">
      <vt:lpstr>Officeova tema</vt:lpstr>
      <vt:lpstr>Obrazna refleksologija</vt:lpstr>
      <vt:lpstr>Diapozitiv 2</vt:lpstr>
      <vt:lpstr>Diapozitiv 3</vt:lpstr>
      <vt:lpstr>O naših reakcijah</vt:lpstr>
      <vt:lpstr>Diapozitiv 5</vt:lpstr>
      <vt:lpstr>Diapozitiv 6</vt:lpstr>
      <vt:lpstr>  Refleks je najenostavnejša oblika vedenja, pri katerem pride do nehotenega  odziva na dražljaj. Živčni mreži, ki je za to odgovorna, pravimo refleksni lok.</vt:lpstr>
      <vt:lpstr>Anatomija glave</vt:lpstr>
      <vt:lpstr>Priprava na storitev</vt:lpstr>
      <vt:lpstr>      Priprava maserja</vt:lpstr>
      <vt:lpstr>Priprava stranke</vt:lpstr>
      <vt:lpstr>   Prostor </vt:lpstr>
      <vt:lpstr>Diapozitiv 13</vt:lpstr>
      <vt:lpstr>Kontraindikacije</vt:lpstr>
      <vt:lpstr>Diapozitiv 15</vt:lpstr>
      <vt:lpstr>Praktični del</vt:lpstr>
      <vt:lpstr>Masaža obraza</vt:lpstr>
      <vt:lpstr>Limfna drenaža cervikalnih vozlov</vt:lpstr>
      <vt:lpstr>Masaža con na obrazu</vt:lpstr>
      <vt:lpstr>Lega  organov - cone</vt:lpstr>
      <vt:lpstr>Poimenovanje točk</vt:lpstr>
      <vt:lpstr>Diapozitiv 22</vt:lpstr>
      <vt:lpstr>Točke na glavi</vt:lpstr>
      <vt:lpstr>Diapozitiv 24</vt:lpstr>
      <vt:lpstr>Diapozitiv 25</vt:lpstr>
      <vt:lpstr>Pri  izvajanje refleksoterapije je dobro vedeti</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Reflekso metoda DiS</dc:title>
  <dc:creator>Kolarski</dc:creator>
  <cp:lastModifiedBy>Kolarski</cp:lastModifiedBy>
  <cp:revision>767</cp:revision>
  <dcterms:created xsi:type="dcterms:W3CDTF">2023-03-25T10:14:57Z</dcterms:created>
  <dcterms:modified xsi:type="dcterms:W3CDTF">2026-04-29T12:12:02Z</dcterms:modified>
</cp:coreProperties>
</file>